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56" r:id="rId5"/>
    <p:sldId id="279" r:id="rId6"/>
    <p:sldId id="280" r:id="rId7"/>
    <p:sldId id="260" r:id="rId8"/>
    <p:sldId id="259" r:id="rId9"/>
    <p:sldId id="281" r:id="rId10"/>
    <p:sldId id="264" r:id="rId11"/>
    <p:sldId id="271" r:id="rId12"/>
    <p:sldId id="272" r:id="rId13"/>
    <p:sldId id="273" r:id="rId14"/>
    <p:sldId id="282" r:id="rId15"/>
    <p:sldId id="283" r:id="rId16"/>
    <p:sldId id="284" r:id="rId17"/>
    <p:sldId id="287" r:id="rId18"/>
    <p:sldId id="289" r:id="rId19"/>
    <p:sldId id="286" r:id="rId20"/>
    <p:sldId id="285" r:id="rId21"/>
  </p:sldIdLst>
  <p:sldSz cx="18288000" cy="10287000"/>
  <p:notesSz cx="6858000" cy="9144000"/>
  <p:embeddedFontLst>
    <p:embeddedFont>
      <p:font typeface="Source Sans Pro" panose="020B0503030403020204" pitchFamily="34" charset="0"/>
      <p:regular r:id="rId23"/>
      <p:bold r:id="rId24"/>
      <p:italic r:id="rId25"/>
      <p:boldItalic r:id="rId26"/>
    </p:embeddedFont>
    <p:embeddedFont>
      <p:font typeface="Source Sans Pro Bold" panose="020B0703030403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D0EA7-AA2F-4FA4-B723-0055DD1D5300}" v="7" dt="2025-03-28T03:00:07.8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577" autoAdjust="0"/>
  </p:normalViewPr>
  <p:slideViewPr>
    <p:cSldViewPr>
      <p:cViewPr varScale="1">
        <p:scale>
          <a:sx n="40" d="100"/>
          <a:sy n="40" d="100"/>
        </p:scale>
        <p:origin x="924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e Anderson" userId="fb1ff881-de14-4a62-a0e6-047d09fb597f" providerId="ADAL" clId="{238D0EA7-AA2F-4FA4-B723-0055DD1D5300}"/>
    <pc:docChg chg="undo custSel addSld delSld modSld sldOrd">
      <pc:chgData name="Rae Anderson" userId="fb1ff881-de14-4a62-a0e6-047d09fb597f" providerId="ADAL" clId="{238D0EA7-AA2F-4FA4-B723-0055DD1D5300}" dt="2025-03-28T03:18:47.968" v="1707" actId="20577"/>
      <pc:docMkLst>
        <pc:docMk/>
      </pc:docMkLst>
      <pc:sldChg chg="modSp mod">
        <pc:chgData name="Rae Anderson" userId="fb1ff881-de14-4a62-a0e6-047d09fb597f" providerId="ADAL" clId="{238D0EA7-AA2F-4FA4-B723-0055DD1D5300}" dt="2025-03-28T03:05:27.635" v="1341" actId="14100"/>
        <pc:sldMkLst>
          <pc:docMk/>
          <pc:sldMk cId="0" sldId="256"/>
        </pc:sldMkLst>
        <pc:spChg chg="mod">
          <ac:chgData name="Rae Anderson" userId="fb1ff881-de14-4a62-a0e6-047d09fb597f" providerId="ADAL" clId="{238D0EA7-AA2F-4FA4-B723-0055DD1D5300}" dt="2025-03-28T03:05:27.635" v="1341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Rae Anderson" userId="fb1ff881-de14-4a62-a0e6-047d09fb597f" providerId="ADAL" clId="{238D0EA7-AA2F-4FA4-B723-0055DD1D5300}" dt="2025-03-28T02:32:27.455" v="3" actId="20577"/>
          <ac:spMkLst>
            <pc:docMk/>
            <pc:sldMk cId="0" sldId="256"/>
            <ac:spMk id="4" creationId="{00000000-0000-0000-0000-000000000000}"/>
          </ac:spMkLst>
        </pc:spChg>
        <pc:picChg chg="mod">
          <ac:chgData name="Rae Anderson" userId="fb1ff881-de14-4a62-a0e6-047d09fb597f" providerId="ADAL" clId="{238D0EA7-AA2F-4FA4-B723-0055DD1D5300}" dt="2025-03-28T03:05:22.124" v="1338" actId="14100"/>
          <ac:picMkLst>
            <pc:docMk/>
            <pc:sldMk cId="0" sldId="256"/>
            <ac:picMk id="6" creationId="{77600B1D-3081-6928-B9E0-B4ABD8E6837D}"/>
          </ac:picMkLst>
        </pc:picChg>
      </pc:sldChg>
      <pc:sldChg chg="modSp mod">
        <pc:chgData name="Rae Anderson" userId="fb1ff881-de14-4a62-a0e6-047d09fb597f" providerId="ADAL" clId="{238D0EA7-AA2F-4FA4-B723-0055DD1D5300}" dt="2025-03-28T03:18:47.968" v="1707" actId="20577"/>
        <pc:sldMkLst>
          <pc:docMk/>
          <pc:sldMk cId="0" sldId="264"/>
        </pc:sldMkLst>
        <pc:spChg chg="mod">
          <ac:chgData name="Rae Anderson" userId="fb1ff881-de14-4a62-a0e6-047d09fb597f" providerId="ADAL" clId="{238D0EA7-AA2F-4FA4-B723-0055DD1D5300}" dt="2025-03-28T03:18:47.968" v="1707" actId="20577"/>
          <ac:spMkLst>
            <pc:docMk/>
            <pc:sldMk cId="0" sldId="264"/>
            <ac:spMk id="5" creationId="{00000000-0000-0000-0000-000000000000}"/>
          </ac:spMkLst>
        </pc:spChg>
      </pc:sldChg>
      <pc:sldChg chg="modSp del mod modNotesTx">
        <pc:chgData name="Rae Anderson" userId="fb1ff881-de14-4a62-a0e6-047d09fb597f" providerId="ADAL" clId="{238D0EA7-AA2F-4FA4-B723-0055DD1D5300}" dt="2025-03-28T02:54:32.959" v="1212" actId="47"/>
        <pc:sldMkLst>
          <pc:docMk/>
          <pc:sldMk cId="0" sldId="269"/>
        </pc:sldMkLst>
        <pc:spChg chg="mod">
          <ac:chgData name="Rae Anderson" userId="fb1ff881-de14-4a62-a0e6-047d09fb597f" providerId="ADAL" clId="{238D0EA7-AA2F-4FA4-B723-0055DD1D5300}" dt="2025-03-28T02:53:54.998" v="1143" actId="1076"/>
          <ac:spMkLst>
            <pc:docMk/>
            <pc:sldMk cId="0" sldId="269"/>
            <ac:spMk id="5" creationId="{00000000-0000-0000-0000-000000000000}"/>
          </ac:spMkLst>
        </pc:spChg>
      </pc:sldChg>
      <pc:sldChg chg="addSp modSp mod modNotesTx">
        <pc:chgData name="Rae Anderson" userId="fb1ff881-de14-4a62-a0e6-047d09fb597f" providerId="ADAL" clId="{238D0EA7-AA2F-4FA4-B723-0055DD1D5300}" dt="2025-03-28T03:00:14.657" v="1287" actId="27614"/>
        <pc:sldMkLst>
          <pc:docMk/>
          <pc:sldMk cId="0" sldId="271"/>
        </pc:sldMkLst>
        <pc:spChg chg="mod">
          <ac:chgData name="Rae Anderson" userId="fb1ff881-de14-4a62-a0e6-047d09fb597f" providerId="ADAL" clId="{238D0EA7-AA2F-4FA4-B723-0055DD1D5300}" dt="2025-03-28T02:55:53.819" v="1276" actId="1076"/>
          <ac:spMkLst>
            <pc:docMk/>
            <pc:sldMk cId="0" sldId="271"/>
            <ac:spMk id="2" creationId="{00000000-0000-0000-0000-000000000000}"/>
          </ac:spMkLst>
        </pc:spChg>
        <pc:spChg chg="mod">
          <ac:chgData name="Rae Anderson" userId="fb1ff881-de14-4a62-a0e6-047d09fb597f" providerId="ADAL" clId="{238D0EA7-AA2F-4FA4-B723-0055DD1D5300}" dt="2025-03-28T02:56:16.403" v="1283" actId="2711"/>
          <ac:spMkLst>
            <pc:docMk/>
            <pc:sldMk cId="0" sldId="271"/>
            <ac:spMk id="9" creationId="{00000000-0000-0000-0000-000000000000}"/>
          </ac:spMkLst>
        </pc:spChg>
        <pc:grpChg chg="mod">
          <ac:chgData name="Rae Anderson" userId="fb1ff881-de14-4a62-a0e6-047d09fb597f" providerId="ADAL" clId="{238D0EA7-AA2F-4FA4-B723-0055DD1D5300}" dt="2025-03-28T02:55:50.108" v="1275" actId="1076"/>
          <ac:grpSpMkLst>
            <pc:docMk/>
            <pc:sldMk cId="0" sldId="271"/>
            <ac:grpSpMk id="5" creationId="{00000000-0000-0000-0000-000000000000}"/>
          </ac:grpSpMkLst>
        </pc:grpChg>
        <pc:picChg chg="add mod">
          <ac:chgData name="Rae Anderson" userId="fb1ff881-de14-4a62-a0e6-047d09fb597f" providerId="ADAL" clId="{238D0EA7-AA2F-4FA4-B723-0055DD1D5300}" dt="2025-03-28T03:00:14.657" v="1287" actId="27614"/>
          <ac:picMkLst>
            <pc:docMk/>
            <pc:sldMk cId="0" sldId="271"/>
            <ac:picMk id="12" creationId="{09C1F9A9-4C07-0E61-58D7-83DB63D32D6F}"/>
          </ac:picMkLst>
        </pc:picChg>
      </pc:sldChg>
      <pc:sldChg chg="modSp mod">
        <pc:chgData name="Rae Anderson" userId="fb1ff881-de14-4a62-a0e6-047d09fb597f" providerId="ADAL" clId="{238D0EA7-AA2F-4FA4-B723-0055DD1D5300}" dt="2025-03-28T03:14:11.377" v="1540" actId="1076"/>
        <pc:sldMkLst>
          <pc:docMk/>
          <pc:sldMk cId="3598714581" sldId="280"/>
        </pc:sldMkLst>
        <pc:spChg chg="mod">
          <ac:chgData name="Rae Anderson" userId="fb1ff881-de14-4a62-a0e6-047d09fb597f" providerId="ADAL" clId="{238D0EA7-AA2F-4FA4-B723-0055DD1D5300}" dt="2025-03-28T03:14:11.377" v="1540" actId="1076"/>
          <ac:spMkLst>
            <pc:docMk/>
            <pc:sldMk cId="3598714581" sldId="280"/>
            <ac:spMk id="5" creationId="{1FF080D5-3F2F-923A-85CF-166E1A1E888A}"/>
          </ac:spMkLst>
        </pc:spChg>
        <pc:spChg chg="mod">
          <ac:chgData name="Rae Anderson" userId="fb1ff881-de14-4a62-a0e6-047d09fb597f" providerId="ADAL" clId="{238D0EA7-AA2F-4FA4-B723-0055DD1D5300}" dt="2025-03-28T03:14:03.906" v="1538" actId="113"/>
          <ac:spMkLst>
            <pc:docMk/>
            <pc:sldMk cId="3598714581" sldId="280"/>
            <ac:spMk id="6" creationId="{7F33718B-1E8B-69BC-C176-418410F7A60B}"/>
          </ac:spMkLst>
        </pc:spChg>
      </pc:sldChg>
      <pc:sldChg chg="addSp delSp modSp mod ord modNotesTx">
        <pc:chgData name="Rae Anderson" userId="fb1ff881-de14-4a62-a0e6-047d09fb597f" providerId="ADAL" clId="{238D0EA7-AA2F-4FA4-B723-0055DD1D5300}" dt="2025-03-28T03:04:35.482" v="1337" actId="14100"/>
        <pc:sldMkLst>
          <pc:docMk/>
          <pc:sldMk cId="309198374" sldId="285"/>
        </pc:sldMkLst>
        <pc:spChg chg="mod">
          <ac:chgData name="Rae Anderson" userId="fb1ff881-de14-4a62-a0e6-047d09fb597f" providerId="ADAL" clId="{238D0EA7-AA2F-4FA4-B723-0055DD1D5300}" dt="2025-03-28T02:49:04.976" v="922" actId="20577"/>
          <ac:spMkLst>
            <pc:docMk/>
            <pc:sldMk cId="309198374" sldId="285"/>
            <ac:spMk id="3" creationId="{C149B0AB-D5F7-A933-C81E-991806E694FB}"/>
          </ac:spMkLst>
        </pc:spChg>
        <pc:spChg chg="add mod">
          <ac:chgData name="Rae Anderson" userId="fb1ff881-de14-4a62-a0e6-047d09fb597f" providerId="ADAL" clId="{238D0EA7-AA2F-4FA4-B723-0055DD1D5300}" dt="2025-03-28T03:04:35.482" v="1337" actId="14100"/>
          <ac:spMkLst>
            <pc:docMk/>
            <pc:sldMk cId="309198374" sldId="285"/>
            <ac:spMk id="4" creationId="{942018BC-B6AB-DBB6-1720-D1B07DB6D19B}"/>
          </ac:spMkLst>
        </pc:spChg>
        <pc:spChg chg="mod">
          <ac:chgData name="Rae Anderson" userId="fb1ff881-de14-4a62-a0e6-047d09fb597f" providerId="ADAL" clId="{238D0EA7-AA2F-4FA4-B723-0055DD1D5300}" dt="2025-03-28T03:04:30.260" v="1336" actId="113"/>
          <ac:spMkLst>
            <pc:docMk/>
            <pc:sldMk cId="309198374" sldId="285"/>
            <ac:spMk id="10" creationId="{3A0D7C8B-7A25-DA3F-3D51-63185C96CAC0}"/>
          </ac:spMkLst>
        </pc:spChg>
        <pc:picChg chg="del">
          <ac:chgData name="Rae Anderson" userId="fb1ff881-de14-4a62-a0e6-047d09fb597f" providerId="ADAL" clId="{238D0EA7-AA2F-4FA4-B723-0055DD1D5300}" dt="2025-03-28T02:43:54.706" v="220" actId="478"/>
          <ac:picMkLst>
            <pc:docMk/>
            <pc:sldMk cId="309198374" sldId="285"/>
            <ac:picMk id="8" creationId="{43E13F21-769E-811C-719D-085C0DF2B1C0}"/>
          </ac:picMkLst>
        </pc:picChg>
      </pc:sldChg>
      <pc:sldChg chg="addSp modSp mod modNotesTx">
        <pc:chgData name="Rae Anderson" userId="fb1ff881-de14-4a62-a0e6-047d09fb597f" providerId="ADAL" clId="{238D0EA7-AA2F-4FA4-B723-0055DD1D5300}" dt="2025-03-28T02:43:01.556" v="207" actId="14100"/>
        <pc:sldMkLst>
          <pc:docMk/>
          <pc:sldMk cId="3601685766" sldId="286"/>
        </pc:sldMkLst>
        <pc:spChg chg="add mod">
          <ac:chgData name="Rae Anderson" userId="fb1ff881-de14-4a62-a0e6-047d09fb597f" providerId="ADAL" clId="{238D0EA7-AA2F-4FA4-B723-0055DD1D5300}" dt="2025-03-28T02:42:13.885" v="200" actId="14100"/>
          <ac:spMkLst>
            <pc:docMk/>
            <pc:sldMk cId="3601685766" sldId="286"/>
            <ac:spMk id="4" creationId="{0023C6CF-2D75-9A94-23C9-3A29E54060D3}"/>
          </ac:spMkLst>
        </pc:spChg>
        <pc:picChg chg="add mod modCrop">
          <ac:chgData name="Rae Anderson" userId="fb1ff881-de14-4a62-a0e6-047d09fb597f" providerId="ADAL" clId="{238D0EA7-AA2F-4FA4-B723-0055DD1D5300}" dt="2025-03-28T02:43:01.556" v="207" actId="14100"/>
          <ac:picMkLst>
            <pc:docMk/>
            <pc:sldMk cId="3601685766" sldId="286"/>
            <ac:picMk id="7" creationId="{331BB18B-35DE-21E1-B321-A4F01379B249}"/>
          </ac:picMkLst>
        </pc:picChg>
      </pc:sldChg>
      <pc:sldChg chg="addSp modSp mod modNotesTx">
        <pc:chgData name="Rae Anderson" userId="fb1ff881-de14-4a62-a0e6-047d09fb597f" providerId="ADAL" clId="{238D0EA7-AA2F-4FA4-B723-0055DD1D5300}" dt="2025-03-28T02:55:19.322" v="1270" actId="20577"/>
        <pc:sldMkLst>
          <pc:docMk/>
          <pc:sldMk cId="552803539" sldId="287"/>
        </pc:sldMkLst>
        <pc:spChg chg="add mod">
          <ac:chgData name="Rae Anderson" userId="fb1ff881-de14-4a62-a0e6-047d09fb597f" providerId="ADAL" clId="{238D0EA7-AA2F-4FA4-B723-0055DD1D5300}" dt="2025-03-28T02:41:08.947" v="176" actId="20577"/>
          <ac:spMkLst>
            <pc:docMk/>
            <pc:sldMk cId="552803539" sldId="287"/>
            <ac:spMk id="3" creationId="{D1A714AA-9613-49DD-6474-CB619E14DD86}"/>
          </ac:spMkLst>
        </pc:spChg>
        <pc:picChg chg="mod">
          <ac:chgData name="Rae Anderson" userId="fb1ff881-de14-4a62-a0e6-047d09fb597f" providerId="ADAL" clId="{238D0EA7-AA2F-4FA4-B723-0055DD1D5300}" dt="2025-03-28T02:37:59.432" v="4" actId="1076"/>
          <ac:picMkLst>
            <pc:docMk/>
            <pc:sldMk cId="552803539" sldId="287"/>
            <ac:picMk id="6" creationId="{5DFDCECF-7949-D8EC-CCAE-9349779DA88B}"/>
          </ac:picMkLst>
        </pc:picChg>
        <pc:picChg chg="add mod modCrop">
          <ac:chgData name="Rae Anderson" userId="fb1ff881-de14-4a62-a0e6-047d09fb597f" providerId="ADAL" clId="{238D0EA7-AA2F-4FA4-B723-0055DD1D5300}" dt="2025-03-28T02:41:24.676" v="179" actId="14100"/>
          <ac:picMkLst>
            <pc:docMk/>
            <pc:sldMk cId="552803539" sldId="287"/>
            <ac:picMk id="8" creationId="{7242FCD5-13AB-3D77-14F4-20B624F8115D}"/>
          </ac:picMkLst>
        </pc:picChg>
      </pc:sldChg>
      <pc:sldChg chg="delSp modSp del mod">
        <pc:chgData name="Rae Anderson" userId="fb1ff881-de14-4a62-a0e6-047d09fb597f" providerId="ADAL" clId="{238D0EA7-AA2F-4FA4-B723-0055DD1D5300}" dt="2025-03-28T02:43:48.413" v="217" actId="47"/>
        <pc:sldMkLst>
          <pc:docMk/>
          <pc:sldMk cId="887277768" sldId="288"/>
        </pc:sldMkLst>
        <pc:spChg chg="del mod">
          <ac:chgData name="Rae Anderson" userId="fb1ff881-de14-4a62-a0e6-047d09fb597f" providerId="ADAL" clId="{238D0EA7-AA2F-4FA4-B723-0055DD1D5300}" dt="2025-03-28T02:43:44.122" v="216" actId="478"/>
          <ac:spMkLst>
            <pc:docMk/>
            <pc:sldMk cId="887277768" sldId="288"/>
            <ac:spMk id="2" creationId="{98F545F5-891E-B9DF-2775-547315610DC2}"/>
          </ac:spMkLst>
        </pc:spChg>
      </pc:sldChg>
      <pc:sldChg chg="add">
        <pc:chgData name="Rae Anderson" userId="fb1ff881-de14-4a62-a0e6-047d09fb597f" providerId="ADAL" clId="{238D0EA7-AA2F-4FA4-B723-0055DD1D5300}" dt="2025-03-28T02:43:36.507" v="213"/>
        <pc:sldMkLst>
          <pc:docMk/>
          <pc:sldMk cId="4045718333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4D766-2F7E-476A-832B-E7B6F768AE67}" type="datetimeFigureOut">
              <a:rPr lang="en-AU" smtClean="0"/>
              <a:t>28/03/2025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8E93C-2A3A-4FA4-B172-0093435EF77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2840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How far can you go talk – achievements, goals, outcomes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4343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What to think about as a health professional, coming from an athlete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0282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CE684E-CAC0-C4B4-8BB4-285A4ED36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308FBA-5109-FE15-6DF7-70F0A1AFE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C53EB3-DDFD-A660-4B35-5B358826FE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479"/>
              </a:lnSpc>
            </a:pPr>
            <a:r>
              <a:rPr lang="en-US" sz="1200" dirty="0">
                <a:solidFill>
                  <a:srgbClr val="000000"/>
                </a:solidFill>
                <a:latin typeface="Source Sans Pro Bold"/>
              </a:rPr>
              <a:t>Events to find suitable local events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05FA9-BF9C-5F2C-3E79-32B6C155A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867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E1B13-CE65-77A9-52CF-A73187ED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4813E-3A2E-687D-E6D0-6E70A8C15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81146F-DB3C-3B06-4A69-08D5BAE874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479"/>
              </a:lnSpc>
            </a:pPr>
            <a:r>
              <a:rPr lang="en-US" sz="1200" dirty="0">
                <a:solidFill>
                  <a:srgbClr val="000000"/>
                </a:solidFill>
                <a:latin typeface="Source Sans Pro Bold"/>
              </a:rPr>
              <a:t>Statistics from the event. Talk about outcomes from past 3 events // Pros and Cons of AUK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23349-C63A-879F-B285-E43E2B719E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814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9E1BB-8522-15E8-7346-787328CC6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A149D05-3740-8264-695D-530ADAA88E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9A5205-931B-9F4D-84BD-497BC10C49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479"/>
              </a:lnSpc>
            </a:pPr>
            <a:r>
              <a:rPr lang="en-US" sz="1200" dirty="0">
                <a:solidFill>
                  <a:srgbClr val="000000"/>
                </a:solidFill>
                <a:latin typeface="Source Sans Pro Bold"/>
              </a:rPr>
              <a:t>Upcoming AUK days and opportunities in Blacktown Centre. Mention volunteering opportunities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24C00-7513-29F3-4083-72807C69B2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7010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55F3F-7582-78CD-31C2-265F9B32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CF568-697C-7696-9570-81150A5AA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4BB337-5B27-540F-51E7-E17544D67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Talk about outcomes of Connect Days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CBF29-0DA4-0F53-5771-E073CD2DB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7588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Link to connect days, membership, etc. Health pros can become members, volunteer at the days// pros and cons of Connect Days and mention pros and cons of PA C&amp;T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31624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Insta, Facebook, LinkedIn, TikTok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2384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Current and relevant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6450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Why I promote Para sport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578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How I promote Para sport. Work with DSA, what they 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302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How I promote Para sport. Work with CPSARA, what they do. Mention health professional membership, newsletters, mentoring programs, future opportunities for health professional workshops with OSP funding.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2964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DSA identified barriers to participation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83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Heaps of links on Promote PA, sometimes it can become overwhelming – one resource is ACC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890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One relevant resource is the ACC. Aimed at sporting clubs but messaging is relevant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644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ts val="4479"/>
              </a:lnSpc>
            </a:pPr>
            <a:r>
              <a:rPr lang="en-US" sz="1200" dirty="0">
                <a:solidFill>
                  <a:srgbClr val="000000"/>
                </a:solidFill>
                <a:latin typeface="Source Sans Pro Bold"/>
              </a:rPr>
              <a:t>Accessibility Champion Course:</a:t>
            </a:r>
          </a:p>
          <a:p>
            <a:pPr marL="457200" indent="-457200" algn="l">
              <a:lnSpc>
                <a:spcPts val="4479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Source Sans Pro Bold"/>
              </a:rPr>
              <a:t>Aimed at clubs BUT can be used by anyone </a:t>
            </a:r>
          </a:p>
          <a:p>
            <a:pPr marL="457200" indent="-457200" algn="l">
              <a:lnSpc>
                <a:spcPts val="4479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Source Sans Pro Bold"/>
              </a:rPr>
              <a:t>Online resources after the event</a:t>
            </a:r>
            <a:endParaRPr lang="en-US" sz="1200" dirty="0">
              <a:solidFill>
                <a:srgbClr val="000000"/>
              </a:solidFill>
              <a:latin typeface="Source Sans Pro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98E93C-2A3A-4FA4-B172-0093435EF77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024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lXT3PVf_IA?feature=oembed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https://www.sports.org.au/accessibility-champion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8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61025" y="6819900"/>
            <a:ext cx="3902439" cy="3292439"/>
          </a:xfrm>
          <a:custGeom>
            <a:avLst/>
            <a:gdLst/>
            <a:ahLst/>
            <a:cxnLst/>
            <a:rect l="l" t="t" r="r" b="b"/>
            <a:pathLst>
              <a:path w="2475178" h="2224360">
                <a:moveTo>
                  <a:pt x="0" y="0"/>
                </a:moveTo>
                <a:lnTo>
                  <a:pt x="2475178" y="0"/>
                </a:lnTo>
                <a:lnTo>
                  <a:pt x="2475178" y="2224359"/>
                </a:lnTo>
                <a:lnTo>
                  <a:pt x="0" y="2224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30" b="-504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212190" y="1714500"/>
            <a:ext cx="11059768" cy="525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3"/>
              </a:lnSpc>
            </a:pPr>
            <a:r>
              <a:rPr lang="en-US" sz="5400" dirty="0">
                <a:solidFill>
                  <a:srgbClr val="000000"/>
                </a:solidFill>
                <a:latin typeface="Source Sans Pro Bold"/>
              </a:rPr>
              <a:t>Rae Anderson PLY</a:t>
            </a:r>
          </a:p>
          <a:p>
            <a:pPr algn="ctr">
              <a:lnSpc>
                <a:spcPts val="8433"/>
              </a:lnSpc>
            </a:pPr>
            <a:r>
              <a:rPr lang="en-US" sz="4800" dirty="0">
                <a:solidFill>
                  <a:srgbClr val="000000"/>
                </a:solidFill>
                <a:latin typeface="Source Sans Pro"/>
              </a:rPr>
              <a:t>Disability Sports Australia </a:t>
            </a:r>
          </a:p>
          <a:p>
            <a:pPr algn="ctr">
              <a:lnSpc>
                <a:spcPts val="8433"/>
              </a:lnSpc>
            </a:pPr>
            <a:r>
              <a:rPr lang="en-US" sz="4800" dirty="0">
                <a:solidFill>
                  <a:srgbClr val="000000"/>
                </a:solidFill>
                <a:latin typeface="Source Sans Pro"/>
              </a:rPr>
              <a:t>&amp; </a:t>
            </a:r>
          </a:p>
          <a:p>
            <a:pPr algn="ctr">
              <a:lnSpc>
                <a:spcPts val="8433"/>
              </a:lnSpc>
            </a:pPr>
            <a:r>
              <a:rPr lang="en-US" sz="4800" dirty="0">
                <a:solidFill>
                  <a:srgbClr val="000000"/>
                </a:solidFill>
                <a:latin typeface="Source Sans Pro"/>
              </a:rPr>
              <a:t>Cerebral Palsy Sporting and Recreational Association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600B1D-3081-6928-B9E0-B4ABD8E68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8716" y="6964976"/>
            <a:ext cx="5996301" cy="3018408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C13438D6-01BE-A413-A3ED-C45BF68F91A6}"/>
              </a:ext>
            </a:extLst>
          </p:cNvPr>
          <p:cNvSpPr txBox="1"/>
          <p:nvPr/>
        </p:nvSpPr>
        <p:spPr>
          <a:xfrm>
            <a:off x="-1295400" y="9258300"/>
            <a:ext cx="8305800" cy="888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33"/>
              </a:lnSpc>
            </a:pPr>
            <a:r>
              <a:rPr lang="en-US" sz="2400" dirty="0">
                <a:solidFill>
                  <a:srgbClr val="000000"/>
                </a:solidFill>
                <a:latin typeface="Source Sans Pro Bold"/>
              </a:rPr>
              <a:t>Photos and </a:t>
            </a:r>
            <a:r>
              <a:rPr lang="en-US" sz="2400" dirty="0" err="1">
                <a:solidFill>
                  <a:srgbClr val="000000"/>
                </a:solidFill>
                <a:latin typeface="Source Sans Pro Bold"/>
              </a:rPr>
              <a:t>slidedeck</a:t>
            </a:r>
            <a:r>
              <a:rPr lang="en-US" sz="2400" dirty="0">
                <a:solidFill>
                  <a:srgbClr val="000000"/>
                </a:solidFill>
                <a:latin typeface="Source Sans Pro Bold"/>
              </a:rPr>
              <a:t> provided by DSA</a:t>
            </a:r>
            <a:endParaRPr lang="en-US" sz="2000" dirty="0">
              <a:solidFill>
                <a:srgbClr val="000000"/>
              </a:solidFill>
              <a:latin typeface="Source Sans Pro"/>
            </a:endParaRPr>
          </a:p>
        </p:txBody>
      </p:sp>
      <p:grpSp>
        <p:nvGrpSpPr>
          <p:cNvPr id="8" name="Group 5">
            <a:extLst>
              <a:ext uri="{FF2B5EF4-FFF2-40B4-BE49-F238E27FC236}">
                <a16:creationId xmlns:a16="http://schemas.microsoft.com/office/drawing/2014/main" id="{616AABDE-017F-E018-178D-A006C50EA331}"/>
              </a:ext>
            </a:extLst>
          </p:cNvPr>
          <p:cNvGrpSpPr/>
          <p:nvPr/>
        </p:nvGrpSpPr>
        <p:grpSpPr>
          <a:xfrm>
            <a:off x="1752600" y="876300"/>
            <a:ext cx="4218259" cy="7833526"/>
            <a:chOff x="0" y="0"/>
            <a:chExt cx="5131168" cy="9887373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87E6058-26CF-00C6-26CA-ABAF8B7BE5DE}"/>
                </a:ext>
              </a:extLst>
            </p:cNvPr>
            <p:cNvSpPr/>
            <p:nvPr/>
          </p:nvSpPr>
          <p:spPr>
            <a:xfrm>
              <a:off x="249795" y="9544323"/>
              <a:ext cx="822963" cy="162535"/>
            </a:xfrm>
            <a:custGeom>
              <a:avLst/>
              <a:gdLst/>
              <a:ahLst/>
              <a:cxnLst/>
              <a:rect l="l" t="t" r="r" b="b"/>
              <a:pathLst>
                <a:path w="822963" h="162535">
                  <a:moveTo>
                    <a:pt x="0" y="0"/>
                  </a:moveTo>
                  <a:lnTo>
                    <a:pt x="822963" y="0"/>
                  </a:lnTo>
                  <a:lnTo>
                    <a:pt x="822963" y="162535"/>
                  </a:lnTo>
                  <a:lnTo>
                    <a:pt x="0" y="162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E38BC34A-62EC-004A-D0CC-B3AB638AB3F9}"/>
                </a:ext>
              </a:extLst>
            </p:cNvPr>
            <p:cNvSpPr/>
            <p:nvPr/>
          </p:nvSpPr>
          <p:spPr>
            <a:xfrm>
              <a:off x="249795" y="9544323"/>
              <a:ext cx="822963" cy="162535"/>
            </a:xfrm>
            <a:custGeom>
              <a:avLst/>
              <a:gdLst/>
              <a:ahLst/>
              <a:cxnLst/>
              <a:rect l="l" t="t" r="r" b="b"/>
              <a:pathLst>
                <a:path w="822963" h="162535">
                  <a:moveTo>
                    <a:pt x="0" y="0"/>
                  </a:moveTo>
                  <a:lnTo>
                    <a:pt x="822963" y="0"/>
                  </a:lnTo>
                  <a:lnTo>
                    <a:pt x="822963" y="162535"/>
                  </a:lnTo>
                  <a:lnTo>
                    <a:pt x="0" y="162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9988276-50D3-D41C-BE2D-F68BB25BE97E}"/>
                </a:ext>
              </a:extLst>
            </p:cNvPr>
            <p:cNvSpPr/>
            <p:nvPr/>
          </p:nvSpPr>
          <p:spPr>
            <a:xfrm>
              <a:off x="3889684" y="9544323"/>
              <a:ext cx="456911" cy="90240"/>
            </a:xfrm>
            <a:custGeom>
              <a:avLst/>
              <a:gdLst/>
              <a:ahLst/>
              <a:cxnLst/>
              <a:rect l="l" t="t" r="r" b="b"/>
              <a:pathLst>
                <a:path w="456911" h="90240">
                  <a:moveTo>
                    <a:pt x="0" y="0"/>
                  </a:moveTo>
                  <a:lnTo>
                    <a:pt x="456911" y="0"/>
                  </a:lnTo>
                  <a:lnTo>
                    <a:pt x="456911" y="90240"/>
                  </a:lnTo>
                  <a:lnTo>
                    <a:pt x="0" y="90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2D9363E1-8E88-205A-BE03-BF34D6BA5C2F}"/>
                </a:ext>
              </a:extLst>
            </p:cNvPr>
            <p:cNvSpPr/>
            <p:nvPr/>
          </p:nvSpPr>
          <p:spPr>
            <a:xfrm>
              <a:off x="3889684" y="9544323"/>
              <a:ext cx="456911" cy="90240"/>
            </a:xfrm>
            <a:custGeom>
              <a:avLst/>
              <a:gdLst/>
              <a:ahLst/>
              <a:cxnLst/>
              <a:rect l="l" t="t" r="r" b="b"/>
              <a:pathLst>
                <a:path w="456911" h="90240">
                  <a:moveTo>
                    <a:pt x="0" y="0"/>
                  </a:moveTo>
                  <a:lnTo>
                    <a:pt x="456911" y="0"/>
                  </a:lnTo>
                  <a:lnTo>
                    <a:pt x="456911" y="90240"/>
                  </a:lnTo>
                  <a:lnTo>
                    <a:pt x="0" y="90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B058363-88B0-9ACA-3518-86AE08D761DE}"/>
                </a:ext>
              </a:extLst>
            </p:cNvPr>
            <p:cNvSpPr/>
            <p:nvPr/>
          </p:nvSpPr>
          <p:spPr>
            <a:xfrm>
              <a:off x="4238418" y="9483383"/>
              <a:ext cx="380594" cy="75167"/>
            </a:xfrm>
            <a:custGeom>
              <a:avLst/>
              <a:gdLst/>
              <a:ahLst/>
              <a:cxnLst/>
              <a:rect l="l" t="t" r="r" b="b"/>
              <a:pathLst>
                <a:path w="380594" h="75167">
                  <a:moveTo>
                    <a:pt x="0" y="0"/>
                  </a:moveTo>
                  <a:lnTo>
                    <a:pt x="380594" y="0"/>
                  </a:lnTo>
                  <a:lnTo>
                    <a:pt x="380594" y="75167"/>
                  </a:lnTo>
                  <a:lnTo>
                    <a:pt x="0" y="75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69518D9-2EA1-110C-C774-14028A75155C}"/>
                </a:ext>
              </a:extLst>
            </p:cNvPr>
            <p:cNvSpPr/>
            <p:nvPr/>
          </p:nvSpPr>
          <p:spPr>
            <a:xfrm>
              <a:off x="4238418" y="9483383"/>
              <a:ext cx="380594" cy="75167"/>
            </a:xfrm>
            <a:custGeom>
              <a:avLst/>
              <a:gdLst/>
              <a:ahLst/>
              <a:cxnLst/>
              <a:rect l="l" t="t" r="r" b="b"/>
              <a:pathLst>
                <a:path w="380594" h="75167">
                  <a:moveTo>
                    <a:pt x="0" y="0"/>
                  </a:moveTo>
                  <a:lnTo>
                    <a:pt x="380594" y="0"/>
                  </a:lnTo>
                  <a:lnTo>
                    <a:pt x="380594" y="75167"/>
                  </a:lnTo>
                  <a:lnTo>
                    <a:pt x="0" y="75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3898D191-4400-C135-BCF6-5D77B6B7A9F7}"/>
                </a:ext>
              </a:extLst>
            </p:cNvPr>
            <p:cNvSpPr/>
            <p:nvPr/>
          </p:nvSpPr>
          <p:spPr>
            <a:xfrm>
              <a:off x="0" y="0"/>
              <a:ext cx="5131168" cy="9887373"/>
            </a:xfrm>
            <a:custGeom>
              <a:avLst/>
              <a:gdLst/>
              <a:ahLst/>
              <a:cxnLst/>
              <a:rect l="l" t="t" r="r" b="b"/>
              <a:pathLst>
                <a:path w="5131168" h="9887373">
                  <a:moveTo>
                    <a:pt x="0" y="0"/>
                  </a:moveTo>
                  <a:lnTo>
                    <a:pt x="5131168" y="0"/>
                  </a:lnTo>
                  <a:lnTo>
                    <a:pt x="5131168" y="9887373"/>
                  </a:lnTo>
                  <a:lnTo>
                    <a:pt x="0" y="9887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288" t="-7663" r="-16256" b="-405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81594" y="3727382"/>
            <a:ext cx="9926421" cy="5778412"/>
          </a:xfrm>
          <a:custGeom>
            <a:avLst/>
            <a:gdLst/>
            <a:ahLst/>
            <a:cxnLst/>
            <a:rect l="l" t="t" r="r" b="b"/>
            <a:pathLst>
              <a:path w="9926421" h="5778412">
                <a:moveTo>
                  <a:pt x="0" y="0"/>
                </a:moveTo>
                <a:lnTo>
                  <a:pt x="9926420" y="0"/>
                </a:lnTo>
                <a:lnTo>
                  <a:pt x="9926420" y="5778413"/>
                </a:lnTo>
                <a:lnTo>
                  <a:pt x="0" y="57784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6283" r="-20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933242" y="2709559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1028700" y="419417"/>
            <a:ext cx="1393476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FFFFFF"/>
                </a:solidFill>
                <a:latin typeface="Source Sans Pro Bold"/>
              </a:rPr>
              <a:t>How can we support you?</a:t>
            </a:r>
          </a:p>
        </p:txBody>
      </p:sp>
      <p:sp>
        <p:nvSpPr>
          <p:cNvPr id="6" name="Freeform 6"/>
          <p:cNvSpPr/>
          <p:nvPr/>
        </p:nvSpPr>
        <p:spPr>
          <a:xfrm>
            <a:off x="1121877" y="2951671"/>
            <a:ext cx="5552631" cy="775711"/>
          </a:xfrm>
          <a:custGeom>
            <a:avLst/>
            <a:gdLst/>
            <a:ahLst/>
            <a:cxnLst/>
            <a:rect l="l" t="t" r="r" b="b"/>
            <a:pathLst>
              <a:path w="5552631" h="775711">
                <a:moveTo>
                  <a:pt x="0" y="0"/>
                </a:moveTo>
                <a:lnTo>
                  <a:pt x="5552631" y="0"/>
                </a:lnTo>
                <a:lnTo>
                  <a:pt x="5552631" y="775711"/>
                </a:lnTo>
                <a:lnTo>
                  <a:pt x="0" y="775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959" t="-33640" r="-66447" b="-80706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E590E-0C81-1E9C-079D-20B6FB67B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6CE8680-DC6F-4829-504A-4C092940ACB1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0C849B4-7364-EAC0-14E3-EB84EABB0D67}"/>
              </a:ext>
            </a:extLst>
          </p:cNvPr>
          <p:cNvSpPr txBox="1"/>
          <p:nvPr/>
        </p:nvSpPr>
        <p:spPr>
          <a:xfrm>
            <a:off x="1028700" y="2531380"/>
            <a:ext cx="16116300" cy="5819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No one size fits all</a:t>
            </a:r>
          </a:p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Think about ‘classification’ – Kerry to expand on</a:t>
            </a:r>
          </a:p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Not all kids become Olympians, just like all kids with disabilities won’t want to aim for Paralympics</a:t>
            </a:r>
          </a:p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Kids need options: Abilities Unleashed, Connect Days &amp; Paralympics Australia Come &amp; Try days create an opportunity to find ‘the right fit’ for each child</a:t>
            </a:r>
          </a:p>
          <a:p>
            <a:pPr marL="1148077" lvl="2" indent="-345439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Abilities Unleashed – School hours program</a:t>
            </a:r>
          </a:p>
          <a:p>
            <a:pPr marL="1148077" lvl="2" indent="-345439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Connect Days – Weekend event</a:t>
            </a:r>
          </a:p>
          <a:p>
            <a:pPr marL="1148077" lvl="2" indent="-345439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Paralympics Australia Come &amp; Try days – Weekday focus on high performance community networking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D67455A3-6D04-190D-A494-2B88D2C31291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70007C56-29C4-2DB4-7D56-75747577E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3" r="51481"/>
          <a:stretch/>
        </p:blipFill>
        <p:spPr>
          <a:xfrm>
            <a:off x="13296900" y="0"/>
            <a:ext cx="4991100" cy="2046789"/>
          </a:xfrm>
          <a:prstGeom prst="rect">
            <a:avLst/>
          </a:prstGeom>
        </p:spPr>
      </p:pic>
      <p:pic>
        <p:nvPicPr>
          <p:cNvPr id="17" name="Picture 16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AE4B0547-37E3-CE2D-A18C-69236DC94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3021925" y="0"/>
            <a:ext cx="10287000" cy="2046789"/>
          </a:xfrm>
          <a:prstGeom prst="rect">
            <a:avLst/>
          </a:prstGeom>
        </p:spPr>
      </p:pic>
      <p:pic>
        <p:nvPicPr>
          <p:cNvPr id="18" name="Picture 17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EF8FCCB6-66B4-B788-226A-CE368766F0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0" y="-1"/>
            <a:ext cx="10287000" cy="204678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B86E8F54-2D48-26B2-B350-F589ACFBE80E}"/>
              </a:ext>
            </a:extLst>
          </p:cNvPr>
          <p:cNvSpPr txBox="1"/>
          <p:nvPr/>
        </p:nvSpPr>
        <p:spPr>
          <a:xfrm>
            <a:off x="1028700" y="364807"/>
            <a:ext cx="16230600" cy="1083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4000" dirty="0">
                <a:solidFill>
                  <a:srgbClr val="FFFFFF"/>
                </a:solidFill>
                <a:latin typeface="Source Sans Pro Bold"/>
              </a:rPr>
              <a:t>Factors when promoting adaptive sport to families</a:t>
            </a:r>
          </a:p>
        </p:txBody>
      </p:sp>
    </p:spTree>
    <p:extLst>
      <p:ext uri="{BB962C8B-B14F-4D97-AF65-F5344CB8AC3E}">
        <p14:creationId xmlns:p14="http://schemas.microsoft.com/office/powerpoint/2010/main" val="933400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CF7C8-0892-C1B9-255E-90D595B5C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CB0B3C5-ECFC-857A-D6A6-718A37E159D5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D2DDB4C-AFE1-695A-697D-70C18BD028AC}"/>
              </a:ext>
            </a:extLst>
          </p:cNvPr>
          <p:cNvSpPr txBox="1"/>
          <p:nvPr/>
        </p:nvSpPr>
        <p:spPr>
          <a:xfrm>
            <a:off x="1028700" y="419417"/>
            <a:ext cx="1393476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latin typeface="Source Sans Pro Bold"/>
              </a:rPr>
              <a:t>Abilities Unleashed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5C2BD56-2BA2-5E7A-9283-78A78F4CEC4F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Online Media 7" title="Variety Activate Inclusion Sports Day">
            <a:hlinkClick r:id="" action="ppaction://media"/>
            <a:extLst>
              <a:ext uri="{FF2B5EF4-FFF2-40B4-BE49-F238E27FC236}">
                <a16:creationId xmlns:a16="http://schemas.microsoft.com/office/drawing/2014/main" id="{AF36A509-237F-E166-0A69-650CE72C0B5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590800" y="2273300"/>
            <a:ext cx="13563600" cy="766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3F64C-463A-403C-125E-3B90BE8C1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8D00CA-7F33-8676-99FF-BF8B22646BDF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F6ADCAB-FFB8-84E7-773B-3B1314A2B110}"/>
              </a:ext>
            </a:extLst>
          </p:cNvPr>
          <p:cNvSpPr txBox="1"/>
          <p:nvPr/>
        </p:nvSpPr>
        <p:spPr>
          <a:xfrm>
            <a:off x="1028700" y="419417"/>
            <a:ext cx="1393476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latin typeface="Source Sans Pro Bold"/>
              </a:rPr>
              <a:t>Abilities Unleashed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D666C99-D980-FF07-07BB-96E01B966B37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528B6D-4400-EC35-11F7-6A112C7F0F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17" t="35281" r="13750" b="27312"/>
          <a:stretch/>
        </p:blipFill>
        <p:spPr>
          <a:xfrm>
            <a:off x="3493032" y="4076700"/>
            <a:ext cx="11049000" cy="317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8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7A493-DBA0-EF51-8AF2-36F610127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1DA3C3-6E1F-001D-B80C-75C82DAAA2E6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D93157D-A656-8B20-B7A5-235B35580A23}"/>
              </a:ext>
            </a:extLst>
          </p:cNvPr>
          <p:cNvSpPr txBox="1"/>
          <p:nvPr/>
        </p:nvSpPr>
        <p:spPr>
          <a:xfrm>
            <a:off x="1028700" y="419417"/>
            <a:ext cx="1393476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latin typeface="Source Sans Pro Bold"/>
              </a:rPr>
              <a:t>Abilities Unleashed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B784E0E-0A23-A56C-1BC3-141329BB6873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6" name="Picture 5" descr="A person pushing a wheelchair with a ball&#10;&#10;AI-generated content may be incorrect.">
            <a:extLst>
              <a:ext uri="{FF2B5EF4-FFF2-40B4-BE49-F238E27FC236}">
                <a16:creationId xmlns:a16="http://schemas.microsoft.com/office/drawing/2014/main" id="{5DFDCECF-7949-D8EC-CCAE-9349779DA8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082" y="2628900"/>
            <a:ext cx="9439851" cy="68601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A714AA-9613-49DD-6474-CB619E14DD86}"/>
              </a:ext>
            </a:extLst>
          </p:cNvPr>
          <p:cNvSpPr txBox="1"/>
          <p:nvPr/>
        </p:nvSpPr>
        <p:spPr>
          <a:xfrm>
            <a:off x="856078" y="3086100"/>
            <a:ext cx="610601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Find out more:</a:t>
            </a:r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r>
              <a:rPr lang="en-AU" sz="2800" dirty="0"/>
              <a:t>https://www.abilitiesunleashed.com.au/</a:t>
            </a: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242FCD5-13AB-3D77-14F4-20B624F81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0" t="9363" r="8614" b="10112"/>
          <a:stretch/>
        </p:blipFill>
        <p:spPr>
          <a:xfrm>
            <a:off x="1028700" y="3714749"/>
            <a:ext cx="5600700" cy="542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03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3C454-C2D9-80D3-A7A9-D15A21CFB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DED92AF-E88A-DFCC-F99B-DB2A50509B33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CD6E2B1-CD59-2AA8-F7E2-F064F52C38C9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309F70EA-8688-0D84-BDA4-8269500CE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3" r="51481"/>
          <a:stretch/>
        </p:blipFill>
        <p:spPr>
          <a:xfrm>
            <a:off x="13296900" y="0"/>
            <a:ext cx="4991100" cy="2046789"/>
          </a:xfrm>
          <a:prstGeom prst="rect">
            <a:avLst/>
          </a:prstGeom>
        </p:spPr>
      </p:pic>
      <p:pic>
        <p:nvPicPr>
          <p:cNvPr id="17" name="Picture 16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C24ADD8E-8EC3-A73C-D0B9-F9E308D0C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3021925" y="0"/>
            <a:ext cx="10287000" cy="2046789"/>
          </a:xfrm>
          <a:prstGeom prst="rect">
            <a:avLst/>
          </a:prstGeom>
        </p:spPr>
      </p:pic>
      <p:pic>
        <p:nvPicPr>
          <p:cNvPr id="18" name="Picture 17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3EFE2CC8-BCB7-6A33-E2CA-C285CA74E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0" y="-1"/>
            <a:ext cx="10287000" cy="204678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3672E55-85A9-EB62-CBC2-B975BF27954F}"/>
              </a:ext>
            </a:extLst>
          </p:cNvPr>
          <p:cNvSpPr txBox="1"/>
          <p:nvPr/>
        </p:nvSpPr>
        <p:spPr>
          <a:xfrm>
            <a:off x="1028700" y="364807"/>
            <a:ext cx="16230600" cy="116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200" dirty="0">
                <a:solidFill>
                  <a:srgbClr val="FFFFFF"/>
                </a:solidFill>
                <a:latin typeface="Source Sans Pro Bold"/>
              </a:rPr>
              <a:t>Connect Days</a:t>
            </a:r>
          </a:p>
        </p:txBody>
      </p:sp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1E2C5EE8-C5E3-63BE-121A-3BDAA5A8C8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182" y="3009900"/>
            <a:ext cx="7008000" cy="638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8A0265-87C2-2919-3418-D02A955003EF}"/>
              </a:ext>
            </a:extLst>
          </p:cNvPr>
          <p:cNvSpPr txBox="1"/>
          <p:nvPr/>
        </p:nvSpPr>
        <p:spPr>
          <a:xfrm>
            <a:off x="719902" y="2941087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sz="3200" b="0" i="0" dirty="0">
                <a:solidFill>
                  <a:srgbClr val="2F2F2E"/>
                </a:solidFill>
                <a:effectLst/>
                <a:latin typeface="avenir-lt-w01_35-light1475496"/>
              </a:rPr>
              <a:t>This FREE Multisport event is for people with any type of disability to try new sports and make new friends in a safe, fun and inclusive environment.</a:t>
            </a:r>
          </a:p>
          <a:p>
            <a:pPr algn="l" fontAlgn="base">
              <a:buNone/>
            </a:pPr>
            <a:endParaRPr lang="en-US" sz="3200" b="0" i="0" dirty="0">
              <a:solidFill>
                <a:srgbClr val="2F2F2E"/>
              </a:solidFill>
              <a:effectLst/>
              <a:latin typeface="avenir-lt-w01_35-light1475496"/>
            </a:endParaRPr>
          </a:p>
          <a:p>
            <a:pPr algn="l" fontAlgn="base">
              <a:buNone/>
            </a:pPr>
            <a:r>
              <a:rPr lang="en-US" sz="3200" dirty="0">
                <a:solidFill>
                  <a:srgbClr val="2F2F2E"/>
                </a:solidFill>
                <a:latin typeface="avenir-lt-w01_35-light1475496"/>
              </a:rPr>
              <a:t>T</a:t>
            </a:r>
            <a:r>
              <a:rPr lang="en-US" sz="3200" b="0" i="0" dirty="0">
                <a:solidFill>
                  <a:srgbClr val="2F2F2E"/>
                </a:solidFill>
                <a:effectLst/>
                <a:latin typeface="avenir-lt-w01_35-light1475496"/>
              </a:rPr>
              <a:t>his day is a great opportunity to try sport for the first time or connect with other people with disabilities.</a:t>
            </a:r>
          </a:p>
          <a:p>
            <a:pPr algn="l" fontAlgn="base"/>
            <a:endParaRPr lang="en-US" sz="3200" b="0" i="0" dirty="0">
              <a:solidFill>
                <a:srgbClr val="2F2F2E"/>
              </a:solidFill>
              <a:effectLst/>
              <a:latin typeface="avenir-lt-w01_35-light1475496"/>
            </a:endParaRPr>
          </a:p>
          <a:p>
            <a:pPr algn="l" fontAlgn="base"/>
            <a:r>
              <a:rPr lang="en-US" sz="3200" b="0" i="0" dirty="0">
                <a:solidFill>
                  <a:srgbClr val="2F2F2E"/>
                </a:solidFill>
                <a:effectLst/>
                <a:latin typeface="avenir-lt-w01_35-light1475496"/>
              </a:rPr>
              <a:t>For CPSARA members, this is an opportunity to enjoy a great day out with your fellow members - try a new sport, make new friends and support participants new to sport too!</a:t>
            </a:r>
          </a:p>
        </p:txBody>
      </p:sp>
    </p:spTree>
    <p:extLst>
      <p:ext uri="{BB962C8B-B14F-4D97-AF65-F5344CB8AC3E}">
        <p14:creationId xmlns:p14="http://schemas.microsoft.com/office/powerpoint/2010/main" val="4045718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B53786-ECD2-3430-256D-CB66613B5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578D528-8548-06BC-0B9C-040C855A9194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B042080-244B-CBEC-86D8-C7B0193A45B9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000CA6BF-84F3-9E62-3F01-00B219953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3" r="51481"/>
          <a:stretch/>
        </p:blipFill>
        <p:spPr>
          <a:xfrm>
            <a:off x="13296900" y="0"/>
            <a:ext cx="4991100" cy="2046789"/>
          </a:xfrm>
          <a:prstGeom prst="rect">
            <a:avLst/>
          </a:prstGeom>
        </p:spPr>
      </p:pic>
      <p:pic>
        <p:nvPicPr>
          <p:cNvPr id="17" name="Picture 16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B7E0975C-92E9-7943-9363-0FFAFEA48D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3021925" y="0"/>
            <a:ext cx="10287000" cy="2046789"/>
          </a:xfrm>
          <a:prstGeom prst="rect">
            <a:avLst/>
          </a:prstGeom>
        </p:spPr>
      </p:pic>
      <p:pic>
        <p:nvPicPr>
          <p:cNvPr id="18" name="Picture 17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C7BF7982-8461-5696-656A-97FC7C00F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0" y="-1"/>
            <a:ext cx="10287000" cy="204678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64D6ADD2-DAEF-11D6-22BA-9FE97044A325}"/>
              </a:ext>
            </a:extLst>
          </p:cNvPr>
          <p:cNvSpPr txBox="1"/>
          <p:nvPr/>
        </p:nvSpPr>
        <p:spPr>
          <a:xfrm>
            <a:off x="1028700" y="364807"/>
            <a:ext cx="16230600" cy="116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200" dirty="0">
                <a:solidFill>
                  <a:srgbClr val="FFFFFF"/>
                </a:solidFill>
                <a:latin typeface="Source Sans Pro Bold"/>
              </a:rPr>
              <a:t>Connect Days</a:t>
            </a:r>
          </a:p>
        </p:txBody>
      </p:sp>
      <p:pic>
        <p:nvPicPr>
          <p:cNvPr id="6" name="Picture 5" descr="A close up of a flag&#10;&#10;AI-generated content may be incorrect.">
            <a:extLst>
              <a:ext uri="{FF2B5EF4-FFF2-40B4-BE49-F238E27FC236}">
                <a16:creationId xmlns:a16="http://schemas.microsoft.com/office/drawing/2014/main" id="{B7D2247C-EDCA-9353-E09A-209E32C790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611" y="2781300"/>
            <a:ext cx="10060857" cy="6705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3C6CF-2D75-9A94-23C9-3A29E54060D3}"/>
              </a:ext>
            </a:extLst>
          </p:cNvPr>
          <p:cNvSpPr txBox="1"/>
          <p:nvPr/>
        </p:nvSpPr>
        <p:spPr>
          <a:xfrm>
            <a:off x="304800" y="3089857"/>
            <a:ext cx="67056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dirty="0"/>
              <a:t>Find out more:</a:t>
            </a:r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endParaRPr lang="en-AU" sz="4400" dirty="0"/>
          </a:p>
          <a:p>
            <a:r>
              <a:rPr lang="en-AU" sz="2800" dirty="0"/>
              <a:t>https://www.cpsara.org.au/upcomingevents</a:t>
            </a:r>
          </a:p>
        </p:txBody>
      </p:sp>
      <p:pic>
        <p:nvPicPr>
          <p:cNvPr id="7" name="Picture 6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331BB18B-35DE-21E1-B321-A4F01379B2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1" t="7334" r="8843" b="7334"/>
          <a:stretch/>
        </p:blipFill>
        <p:spPr>
          <a:xfrm>
            <a:off x="1295400" y="3924300"/>
            <a:ext cx="4355306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85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262D2-DE46-CB56-9CB6-09A1A30A8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C78EA96-6343-FC3B-440B-DC9BFD9D5934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FD123A6-5AA4-79CF-D7D3-BFFA58A75B38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75A43A44-AC1A-7DCD-1BA9-06094C595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3" r="51481"/>
          <a:stretch/>
        </p:blipFill>
        <p:spPr>
          <a:xfrm>
            <a:off x="13296900" y="0"/>
            <a:ext cx="4991100" cy="2046789"/>
          </a:xfrm>
          <a:prstGeom prst="rect">
            <a:avLst/>
          </a:prstGeom>
        </p:spPr>
      </p:pic>
      <p:pic>
        <p:nvPicPr>
          <p:cNvPr id="17" name="Picture 16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D96624F4-D629-6460-BC0A-C524FC8094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3021925" y="0"/>
            <a:ext cx="10287000" cy="2046789"/>
          </a:xfrm>
          <a:prstGeom prst="rect">
            <a:avLst/>
          </a:prstGeom>
        </p:spPr>
      </p:pic>
      <p:pic>
        <p:nvPicPr>
          <p:cNvPr id="18" name="Picture 17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FD506055-EB89-2160-B6C9-1034260F49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0" y="-1"/>
            <a:ext cx="10287000" cy="204678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C149B0AB-D5F7-A933-C81E-991806E694FB}"/>
              </a:ext>
            </a:extLst>
          </p:cNvPr>
          <p:cNvSpPr txBox="1"/>
          <p:nvPr/>
        </p:nvSpPr>
        <p:spPr>
          <a:xfrm>
            <a:off x="1028700" y="364807"/>
            <a:ext cx="16230600" cy="1163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7200" dirty="0">
                <a:solidFill>
                  <a:srgbClr val="FFFFFF"/>
                </a:solidFill>
                <a:latin typeface="Source Sans Pro Bold"/>
              </a:rPr>
              <a:t>Free Support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0D7C8B-7A25-DA3F-3D51-63185C96CAC0}"/>
              </a:ext>
            </a:extLst>
          </p:cNvPr>
          <p:cNvSpPr txBox="1"/>
          <p:nvPr/>
        </p:nvSpPr>
        <p:spPr>
          <a:xfrm>
            <a:off x="294631" y="2411595"/>
            <a:ext cx="9456976" cy="8217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buNone/>
            </a:pPr>
            <a:r>
              <a:rPr lang="en-US" sz="2400" b="1" i="0" dirty="0">
                <a:solidFill>
                  <a:srgbClr val="2F2F2E"/>
                </a:solidFill>
                <a:effectLst/>
                <a:latin typeface="avenir-lt-w01_35-light1475496"/>
              </a:rPr>
              <a:t>Follow social media:</a:t>
            </a:r>
            <a:endParaRPr lang="en-US" sz="2400" b="1" dirty="0">
              <a:solidFill>
                <a:srgbClr val="2F2F2E"/>
              </a:solidFill>
              <a:latin typeface="avenir-lt-w01_35-light1475496"/>
            </a:endParaRPr>
          </a:p>
          <a:p>
            <a:pPr algn="l" fontAlgn="base">
              <a:buNone/>
            </a:pPr>
            <a:r>
              <a:rPr lang="en-US" sz="2400" b="0" i="0" dirty="0">
                <a:solidFill>
                  <a:srgbClr val="2F2F2E"/>
                </a:solidFill>
                <a:effectLst/>
                <a:latin typeface="avenir-lt-w01_35-light1475496"/>
              </a:rPr>
              <a:t>@disabilitysportsaustralia</a:t>
            </a:r>
          </a:p>
          <a:p>
            <a:pPr algn="l" fontAlgn="base">
              <a:buNone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@cpsara_nsw</a:t>
            </a:r>
          </a:p>
          <a:p>
            <a:pPr algn="l" fontAlgn="base">
              <a:buNone/>
            </a:pPr>
            <a:endParaRPr lang="en-US" sz="2400" b="0" i="0" dirty="0">
              <a:solidFill>
                <a:srgbClr val="2F2F2E"/>
              </a:solidFill>
              <a:effectLst/>
              <a:latin typeface="avenir-lt-w01_35-light1475496"/>
            </a:endParaRPr>
          </a:p>
          <a:p>
            <a:pPr algn="l" fontAlgn="base">
              <a:buNone/>
            </a:pPr>
            <a:r>
              <a:rPr lang="en-US" sz="2400" b="1" dirty="0">
                <a:solidFill>
                  <a:srgbClr val="2F2F2E"/>
                </a:solidFill>
                <a:latin typeface="avenir-lt-w01_35-light1475496"/>
              </a:rPr>
              <a:t>Health Professional become CPSARA members to: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F2F2E"/>
                </a:solidFill>
                <a:effectLst/>
                <a:latin typeface="avenir-lt-w01_35-light1475496"/>
              </a:rPr>
              <a:t>Access monthly newsletters on upcoming opportunities for you and your patients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Volunteer at DSA and CPSARA days to learn about opportunities and adaptive ideas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F2F2E"/>
                </a:solidFill>
                <a:effectLst/>
                <a:latin typeface="avenir-lt-w01_35-light1475496"/>
              </a:rPr>
              <a:t>Accessible Champions Course and Resources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Support with classification</a:t>
            </a:r>
            <a:endParaRPr lang="en-US" sz="2400" b="0" i="0" dirty="0">
              <a:solidFill>
                <a:srgbClr val="2F2F2E"/>
              </a:solidFill>
              <a:effectLst/>
              <a:latin typeface="avenir-lt-w01_35-light1475496"/>
            </a:endParaRP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Request team workshops for upskilling clinics on adaptive programs</a:t>
            </a:r>
            <a:endParaRPr lang="en-US" sz="2400" b="0" i="0" dirty="0">
              <a:solidFill>
                <a:srgbClr val="2F2F2E"/>
              </a:solidFill>
              <a:effectLst/>
              <a:latin typeface="avenir-lt-w01_35-light1475496"/>
            </a:endParaRPr>
          </a:p>
          <a:p>
            <a:pPr algn="l" fontAlgn="base"/>
            <a:endParaRPr lang="en-US" sz="2400" dirty="0">
              <a:solidFill>
                <a:srgbClr val="2F2F2E"/>
              </a:solidFill>
              <a:latin typeface="avenir-lt-w01_35-light1475496"/>
            </a:endParaRPr>
          </a:p>
          <a:p>
            <a:pPr algn="l" fontAlgn="base"/>
            <a:r>
              <a:rPr lang="en-US" sz="2400" b="1" dirty="0">
                <a:solidFill>
                  <a:srgbClr val="2F2F2E"/>
                </a:solidFill>
                <a:latin typeface="avenir-lt-w01_35-light1475496"/>
              </a:rPr>
              <a:t>Patients and their families become CPSARA members to: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rgbClr val="2F2F2E"/>
                </a:solidFill>
                <a:effectLst/>
                <a:latin typeface="avenir-lt-w01_35-light1475496"/>
              </a:rPr>
              <a:t>Access monthly newsletters on upcoming opportunities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Access mentoring programs for parents and children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Attend events to meet similar families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Become part of a growing, supportive community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Mentoring support for Paralympic pathways AND recreational programs </a:t>
            </a:r>
          </a:p>
          <a:p>
            <a:pPr marL="457200" indent="-457200" fontAlgn="base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F2F2E"/>
                </a:solidFill>
                <a:latin typeface="avenir-lt-w01_35-light1475496"/>
              </a:rPr>
              <a:t>State and National funding opportunities for representative sports</a:t>
            </a:r>
          </a:p>
          <a:p>
            <a:pPr marL="457200" indent="-457200" algn="l" fontAlgn="base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2F2F2E"/>
              </a:solidFill>
              <a:effectLst/>
              <a:latin typeface="avenir-lt-w01_35-light1475496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42018BC-B6AB-DBB6-1720-D1B07DB6D19B}"/>
              </a:ext>
            </a:extLst>
          </p:cNvPr>
          <p:cNvSpPr/>
          <p:nvPr/>
        </p:nvSpPr>
        <p:spPr>
          <a:xfrm>
            <a:off x="9601200" y="3467100"/>
            <a:ext cx="8424253" cy="5549300"/>
          </a:xfrm>
          <a:custGeom>
            <a:avLst/>
            <a:gdLst/>
            <a:ahLst/>
            <a:cxnLst/>
            <a:rect l="l" t="t" r="r" b="b"/>
            <a:pathLst>
              <a:path w="15134555" h="10089703">
                <a:moveTo>
                  <a:pt x="0" y="0"/>
                </a:moveTo>
                <a:lnTo>
                  <a:pt x="15134554" y="0"/>
                </a:lnTo>
                <a:lnTo>
                  <a:pt x="15134554" y="10089704"/>
                </a:lnTo>
                <a:lnTo>
                  <a:pt x="0" y="10089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198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20B59-F0E2-C848-B4BC-5FBCC87D6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A309C7E-FD49-7BCA-07CD-FB9881DF7940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1B784FF4-0706-410D-5F5C-3346177076A8}"/>
              </a:ext>
            </a:extLst>
          </p:cNvPr>
          <p:cNvSpPr txBox="1"/>
          <p:nvPr/>
        </p:nvSpPr>
        <p:spPr>
          <a:xfrm>
            <a:off x="1028700" y="364807"/>
            <a:ext cx="16230600" cy="114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6399" dirty="0">
                <a:solidFill>
                  <a:srgbClr val="FFFFFF"/>
                </a:solidFill>
                <a:latin typeface="Source Sans Pro Bold"/>
              </a:rPr>
              <a:t>Background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6225A36-13EC-1354-1DEB-E45946D9C606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662A9-2F39-AA0F-DBC8-4B6CCEDB3178}"/>
              </a:ext>
            </a:extLst>
          </p:cNvPr>
          <p:cNvSpPr txBox="1"/>
          <p:nvPr/>
        </p:nvSpPr>
        <p:spPr>
          <a:xfrm>
            <a:off x="838200" y="2705100"/>
            <a:ext cx="937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Australia’s 7</a:t>
            </a:r>
            <a:r>
              <a:rPr lang="en-AU" sz="2400" baseline="30000" dirty="0"/>
              <a:t>th</a:t>
            </a:r>
            <a:r>
              <a:rPr lang="en-AU" sz="2400" dirty="0"/>
              <a:t> Dual Summer Winter Paralympian (only 2</a:t>
            </a:r>
            <a:r>
              <a:rPr lang="en-AU" sz="2400" baseline="30000" dirty="0"/>
              <a:t>nd</a:t>
            </a:r>
            <a:r>
              <a:rPr lang="en-AU" sz="2400" dirty="0"/>
              <a:t> Female)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Para Matilda World Cup Champions 2024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856399C5-8AD7-93F3-8259-CE17A5CE0D5F}"/>
              </a:ext>
            </a:extLst>
          </p:cNvPr>
          <p:cNvGrpSpPr>
            <a:grpSpLocks noChangeAspect="1"/>
          </p:cNvGrpSpPr>
          <p:nvPr/>
        </p:nvGrpSpPr>
        <p:grpSpPr>
          <a:xfrm>
            <a:off x="13791114" y="1846346"/>
            <a:ext cx="4572018" cy="4572000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801C61A-2D54-4BC6-21BD-B3976353D79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35440" b="-1455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C222E2C2-1BED-3127-2F3E-4C6981D1F7E5}"/>
              </a:ext>
            </a:extLst>
          </p:cNvPr>
          <p:cNvGrpSpPr>
            <a:grpSpLocks noChangeAspect="1"/>
          </p:cNvGrpSpPr>
          <p:nvPr/>
        </p:nvGrpSpPr>
        <p:grpSpPr>
          <a:xfrm>
            <a:off x="11430000" y="4682088"/>
            <a:ext cx="4544047" cy="4544029"/>
            <a:chOff x="0" y="0"/>
            <a:chExt cx="6350000" cy="6349975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E508F8E5-C13E-FCF1-766B-2A7F4EE664D4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9102674C-996F-5CB4-28D3-3DE4A811F815}"/>
              </a:ext>
            </a:extLst>
          </p:cNvPr>
          <p:cNvGrpSpPr>
            <a:grpSpLocks noChangeAspect="1"/>
          </p:cNvGrpSpPr>
          <p:nvPr/>
        </p:nvGrpSpPr>
        <p:grpSpPr>
          <a:xfrm>
            <a:off x="14859000" y="6954103"/>
            <a:ext cx="3330906" cy="3330892"/>
            <a:chOff x="0" y="0"/>
            <a:chExt cx="6350000" cy="6349975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E58C2318-74D4-88E9-E1EA-10AFFB3D1D3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1270" r="-1270"/>
              </a:stretch>
            </a:blipFill>
          </p:spPr>
          <p:txBody>
            <a:bodyPr/>
            <a:lstStyle/>
            <a:p>
              <a:endParaRPr lang="en-AU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B85DBAD-1B05-C947-3CDB-E8F36967F1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733888"/>
            <a:ext cx="9664415" cy="64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2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D3A7B-4943-ABE7-6F02-714C5FCE1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C835F8-B883-E5DB-1904-EE974A74A737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52F2673-0234-5D8C-6D23-E30C730596F3}"/>
              </a:ext>
            </a:extLst>
          </p:cNvPr>
          <p:cNvSpPr txBox="1"/>
          <p:nvPr/>
        </p:nvSpPr>
        <p:spPr>
          <a:xfrm>
            <a:off x="1028700" y="364807"/>
            <a:ext cx="16230600" cy="1137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6399" dirty="0">
                <a:solidFill>
                  <a:srgbClr val="FFFFFF"/>
                </a:solidFill>
                <a:latin typeface="Source Sans Pro Bold"/>
              </a:rPr>
              <a:t>My recent projects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9FF188D-0FC5-FB89-129F-100078C66A79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FF080D5-3F2F-923A-85CF-166E1A1E888A}"/>
              </a:ext>
            </a:extLst>
          </p:cNvPr>
          <p:cNvSpPr/>
          <p:nvPr/>
        </p:nvSpPr>
        <p:spPr>
          <a:xfrm>
            <a:off x="11430000" y="2893841"/>
            <a:ext cx="11045509" cy="7359070"/>
          </a:xfrm>
          <a:custGeom>
            <a:avLst/>
            <a:gdLst/>
            <a:ahLst/>
            <a:cxnLst/>
            <a:rect l="l" t="t" r="r" b="b"/>
            <a:pathLst>
              <a:path w="11045509" h="7359070">
                <a:moveTo>
                  <a:pt x="0" y="0"/>
                </a:moveTo>
                <a:lnTo>
                  <a:pt x="11045508" y="0"/>
                </a:lnTo>
                <a:lnTo>
                  <a:pt x="11045508" y="7359070"/>
                </a:lnTo>
                <a:lnTo>
                  <a:pt x="0" y="7359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33718B-1E8B-69BC-C176-418410F7A60B}"/>
              </a:ext>
            </a:extLst>
          </p:cNvPr>
          <p:cNvSpPr txBox="1"/>
          <p:nvPr/>
        </p:nvSpPr>
        <p:spPr>
          <a:xfrm>
            <a:off x="742951" y="2552700"/>
            <a:ext cx="12077700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Sport NSW Inclusive Practice Workshops across NSW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Sports Medicine </a:t>
            </a:r>
            <a:r>
              <a:rPr lang="en-AU" sz="2000" dirty="0" err="1"/>
              <a:t>Australias</a:t>
            </a:r>
            <a:r>
              <a:rPr lang="en-AU" sz="2000" dirty="0"/>
              <a:t> Adaptive First Aid methods consultant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National Health Guidelines consumer consulting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Hurlstone </a:t>
            </a:r>
            <a:r>
              <a:rPr lang="en-AU" sz="2000" dirty="0" err="1"/>
              <a:t>Womens</a:t>
            </a:r>
            <a:r>
              <a:rPr lang="en-AU" sz="2000" dirty="0"/>
              <a:t> Adaptive Football Program coach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PLC Transitions Special Olympics funded In-Schools program (</a:t>
            </a:r>
            <a:r>
              <a:rPr lang="en-AU" sz="2000" dirty="0" err="1"/>
              <a:t>multisports</a:t>
            </a:r>
            <a:r>
              <a:rPr lang="en-AU" sz="2000" dirty="0"/>
              <a:t> day)</a:t>
            </a:r>
          </a:p>
          <a:p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Paralympics Australia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Paralympics Australia’s school presentation (Imagine Program)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Mentoring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DSA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Abilities Unleashed Sports Days (Kids &amp; Adults)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DSA Inclusive Clubs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CPSARA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Cultural support with upcoming World Ability Sports Games, Jakarta - September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Connect Days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Mentoring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/>
              <a:t>OSP funded future opportunities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sz="2000" dirty="0"/>
              <a:t>Health Professional talks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AU" sz="2000" dirty="0"/>
              <a:t>Mentoring events</a:t>
            </a:r>
          </a:p>
          <a:p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Thesis: Mediating Disability and Social Justice: A Cultural Analysis of Disability Representations in Contemporary Indonesia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/>
              <a:t>FRANCE NEXT WEEK!!! SKIING WITH FRIENDS FROM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3598714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6192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16872" b="27106"/>
            <a:stretch>
              <a:fillRect/>
            </a:stretch>
          </p:blipFill>
          <p:spPr>
            <a:xfrm>
              <a:off x="0" y="0"/>
              <a:ext cx="16171333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10297" r="11101"/>
            <a:stretch>
              <a:fillRect/>
            </a:stretch>
          </p:blipFill>
          <p:spPr>
            <a:xfrm>
              <a:off x="16298333" y="0"/>
              <a:ext cx="8085667" cy="13716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/>
            <a:srcRect t="21362" b="15179"/>
            <a:stretch>
              <a:fillRect/>
            </a:stretch>
          </p:blipFill>
          <p:spPr>
            <a:xfrm>
              <a:off x="0" y="6921500"/>
              <a:ext cx="16171333" cy="6794500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0" y="0"/>
            <a:ext cx="18288000" cy="1806421"/>
          </a:xfrm>
          <a:custGeom>
            <a:avLst/>
            <a:gdLst/>
            <a:ahLst/>
            <a:cxnLst/>
            <a:rect l="l" t="t" r="r" b="b"/>
            <a:pathLst>
              <a:path w="18288000" h="1806421">
                <a:moveTo>
                  <a:pt x="0" y="0"/>
                </a:moveTo>
                <a:lnTo>
                  <a:pt x="18288000" y="0"/>
                </a:lnTo>
                <a:lnTo>
                  <a:pt x="18288000" y="1806421"/>
                </a:lnTo>
                <a:lnTo>
                  <a:pt x="0" y="18064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3049" b="-83933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364807"/>
            <a:ext cx="16230600" cy="114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6399">
                <a:solidFill>
                  <a:srgbClr val="FFFFFF"/>
                </a:solidFill>
                <a:latin typeface="Source Sans Pro Bold"/>
              </a:rPr>
              <a:t>Rae Anderson - My Why </a:t>
            </a:r>
          </a:p>
        </p:txBody>
      </p:sp>
      <p:sp>
        <p:nvSpPr>
          <p:cNvPr id="8" name="Freeform 8"/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364807"/>
            <a:ext cx="16230600" cy="114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6399">
                <a:solidFill>
                  <a:srgbClr val="FFFFFF"/>
                </a:solidFill>
                <a:latin typeface="Source Sans Pro Bold"/>
              </a:rPr>
              <a:t>About Disability Sports Australia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531380"/>
            <a:ext cx="10916593" cy="7085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A charity and one of Australia's 9 National Sporting Organisations for people living with disabilities.</a:t>
            </a:r>
          </a:p>
          <a:p>
            <a:pPr algn="l">
              <a:lnSpc>
                <a:spcPts val="5119"/>
              </a:lnSpc>
            </a:pPr>
            <a:endParaRPr lang="en-US" sz="3199">
              <a:solidFill>
                <a:srgbClr val="000000"/>
              </a:solidFill>
              <a:latin typeface="Source Sans Pro"/>
            </a:endParaRPr>
          </a:p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Our vision: Active lives for all Australians with disability. </a:t>
            </a:r>
          </a:p>
          <a:p>
            <a:pPr algn="l">
              <a:lnSpc>
                <a:spcPts val="5119"/>
              </a:lnSpc>
            </a:pPr>
            <a:endParaRPr lang="en-US" sz="3199">
              <a:solidFill>
                <a:srgbClr val="000000"/>
              </a:solidFill>
              <a:latin typeface="Source Sans Pro"/>
            </a:endParaRPr>
          </a:p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Our mission: To enable more Australians with disability to be more active, more often.</a:t>
            </a:r>
          </a:p>
          <a:p>
            <a:pPr algn="l">
              <a:lnSpc>
                <a:spcPts val="5119"/>
              </a:lnSpc>
            </a:pPr>
            <a:endParaRPr lang="en-US" sz="3199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5119"/>
              </a:lnSpc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At DSA, we aim to connect Australians with disability to local sport and recreation opportunities </a:t>
            </a:r>
          </a:p>
          <a:p>
            <a:pPr algn="l">
              <a:lnSpc>
                <a:spcPts val="5119"/>
              </a:lnSpc>
            </a:pPr>
            <a:endParaRPr lang="en-US" sz="3199">
              <a:solidFill>
                <a:srgbClr val="000000"/>
              </a:solidFill>
              <a:latin typeface="Source Sans Pro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2991851" y="2248170"/>
            <a:ext cx="3848376" cy="7415530"/>
            <a:chOff x="0" y="0"/>
            <a:chExt cx="5131168" cy="9887373"/>
          </a:xfrm>
        </p:grpSpPr>
        <p:sp>
          <p:nvSpPr>
            <p:cNvPr id="6" name="Freeform 6"/>
            <p:cNvSpPr/>
            <p:nvPr/>
          </p:nvSpPr>
          <p:spPr>
            <a:xfrm>
              <a:off x="249795" y="9544323"/>
              <a:ext cx="822963" cy="162535"/>
            </a:xfrm>
            <a:custGeom>
              <a:avLst/>
              <a:gdLst/>
              <a:ahLst/>
              <a:cxnLst/>
              <a:rect l="l" t="t" r="r" b="b"/>
              <a:pathLst>
                <a:path w="822963" h="162535">
                  <a:moveTo>
                    <a:pt x="0" y="0"/>
                  </a:moveTo>
                  <a:lnTo>
                    <a:pt x="822963" y="0"/>
                  </a:lnTo>
                  <a:lnTo>
                    <a:pt x="822963" y="162535"/>
                  </a:lnTo>
                  <a:lnTo>
                    <a:pt x="0" y="162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249795" y="9544323"/>
              <a:ext cx="822963" cy="162535"/>
            </a:xfrm>
            <a:custGeom>
              <a:avLst/>
              <a:gdLst/>
              <a:ahLst/>
              <a:cxnLst/>
              <a:rect l="l" t="t" r="r" b="b"/>
              <a:pathLst>
                <a:path w="822963" h="162535">
                  <a:moveTo>
                    <a:pt x="0" y="0"/>
                  </a:moveTo>
                  <a:lnTo>
                    <a:pt x="822963" y="0"/>
                  </a:lnTo>
                  <a:lnTo>
                    <a:pt x="822963" y="162535"/>
                  </a:lnTo>
                  <a:lnTo>
                    <a:pt x="0" y="162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>
              <a:off x="3889684" y="9544323"/>
              <a:ext cx="456911" cy="90240"/>
            </a:xfrm>
            <a:custGeom>
              <a:avLst/>
              <a:gdLst/>
              <a:ahLst/>
              <a:cxnLst/>
              <a:rect l="l" t="t" r="r" b="b"/>
              <a:pathLst>
                <a:path w="456911" h="90240">
                  <a:moveTo>
                    <a:pt x="0" y="0"/>
                  </a:moveTo>
                  <a:lnTo>
                    <a:pt x="456911" y="0"/>
                  </a:lnTo>
                  <a:lnTo>
                    <a:pt x="456911" y="90240"/>
                  </a:lnTo>
                  <a:lnTo>
                    <a:pt x="0" y="90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Freeform 9"/>
            <p:cNvSpPr/>
            <p:nvPr/>
          </p:nvSpPr>
          <p:spPr>
            <a:xfrm>
              <a:off x="3889684" y="9544323"/>
              <a:ext cx="456911" cy="90240"/>
            </a:xfrm>
            <a:custGeom>
              <a:avLst/>
              <a:gdLst/>
              <a:ahLst/>
              <a:cxnLst/>
              <a:rect l="l" t="t" r="r" b="b"/>
              <a:pathLst>
                <a:path w="456911" h="90240">
                  <a:moveTo>
                    <a:pt x="0" y="0"/>
                  </a:moveTo>
                  <a:lnTo>
                    <a:pt x="456911" y="0"/>
                  </a:lnTo>
                  <a:lnTo>
                    <a:pt x="456911" y="90240"/>
                  </a:lnTo>
                  <a:lnTo>
                    <a:pt x="0" y="90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238418" y="9483383"/>
              <a:ext cx="380594" cy="75167"/>
            </a:xfrm>
            <a:custGeom>
              <a:avLst/>
              <a:gdLst/>
              <a:ahLst/>
              <a:cxnLst/>
              <a:rect l="l" t="t" r="r" b="b"/>
              <a:pathLst>
                <a:path w="380594" h="75167">
                  <a:moveTo>
                    <a:pt x="0" y="0"/>
                  </a:moveTo>
                  <a:lnTo>
                    <a:pt x="380594" y="0"/>
                  </a:lnTo>
                  <a:lnTo>
                    <a:pt x="380594" y="75167"/>
                  </a:lnTo>
                  <a:lnTo>
                    <a:pt x="0" y="75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4238418" y="9483383"/>
              <a:ext cx="380594" cy="75167"/>
            </a:xfrm>
            <a:custGeom>
              <a:avLst/>
              <a:gdLst/>
              <a:ahLst/>
              <a:cxnLst/>
              <a:rect l="l" t="t" r="r" b="b"/>
              <a:pathLst>
                <a:path w="380594" h="75167">
                  <a:moveTo>
                    <a:pt x="0" y="0"/>
                  </a:moveTo>
                  <a:lnTo>
                    <a:pt x="380594" y="0"/>
                  </a:lnTo>
                  <a:lnTo>
                    <a:pt x="380594" y="75167"/>
                  </a:lnTo>
                  <a:lnTo>
                    <a:pt x="0" y="751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1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5131168" cy="9887373"/>
            </a:xfrm>
            <a:custGeom>
              <a:avLst/>
              <a:gdLst/>
              <a:ahLst/>
              <a:cxnLst/>
              <a:rect l="l" t="t" r="r" b="b"/>
              <a:pathLst>
                <a:path w="5131168" h="9887373">
                  <a:moveTo>
                    <a:pt x="0" y="0"/>
                  </a:moveTo>
                  <a:lnTo>
                    <a:pt x="5131168" y="0"/>
                  </a:lnTo>
                  <a:lnTo>
                    <a:pt x="5131168" y="9887373"/>
                  </a:lnTo>
                  <a:lnTo>
                    <a:pt x="0" y="9887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7288" t="-7663" r="-16256" b="-4054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4442-51D0-7BF8-A734-95B94D637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1BFDE13-D784-D48F-8FEE-286A90109220}"/>
              </a:ext>
            </a:extLst>
          </p:cNvPr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1A3D7D1-7285-1237-6A76-8E128F885445}"/>
              </a:ext>
            </a:extLst>
          </p:cNvPr>
          <p:cNvSpPr txBox="1"/>
          <p:nvPr/>
        </p:nvSpPr>
        <p:spPr>
          <a:xfrm>
            <a:off x="1028700" y="2531380"/>
            <a:ext cx="16116300" cy="7124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A charity that functions as a state sporting disability organization and is a state member of DSA</a:t>
            </a:r>
          </a:p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endParaRPr lang="en-US" sz="2900" dirty="0">
              <a:solidFill>
                <a:srgbClr val="000000"/>
              </a:solidFill>
              <a:latin typeface="Source Sans Pro"/>
            </a:endParaRPr>
          </a:p>
          <a:p>
            <a:pPr marL="690877" lvl="1" indent="-345439" algn="l">
              <a:lnSpc>
                <a:spcPts val="5119"/>
              </a:lnSpc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Our mission: CPSARA aims to provide </a:t>
            </a:r>
            <a:br>
              <a:rPr lang="en-US" sz="2900" dirty="0">
                <a:solidFill>
                  <a:srgbClr val="000000"/>
                </a:solidFill>
                <a:latin typeface="Source Sans Pro"/>
              </a:rPr>
            </a:br>
            <a:r>
              <a:rPr lang="en-US" sz="2900" dirty="0">
                <a:solidFill>
                  <a:srgbClr val="000000"/>
                </a:solidFill>
                <a:latin typeface="Source Sans Pro"/>
              </a:rPr>
              <a:t>sporting and recreational opportunities </a:t>
            </a:r>
            <a:br>
              <a:rPr lang="en-US" sz="2900" dirty="0">
                <a:solidFill>
                  <a:srgbClr val="000000"/>
                </a:solidFill>
                <a:latin typeface="Source Sans Pro"/>
              </a:rPr>
            </a:br>
            <a:r>
              <a:rPr lang="en-US" sz="2900" dirty="0">
                <a:solidFill>
                  <a:srgbClr val="000000"/>
                </a:solidFill>
                <a:latin typeface="Source Sans Pro"/>
              </a:rPr>
              <a:t>for individuals with cerebral palsy and </a:t>
            </a:r>
            <a:br>
              <a:rPr lang="en-US" sz="2900" dirty="0">
                <a:solidFill>
                  <a:srgbClr val="000000"/>
                </a:solidFill>
                <a:latin typeface="Source Sans Pro"/>
              </a:rPr>
            </a:br>
            <a:r>
              <a:rPr lang="en-US" sz="2900" dirty="0">
                <a:solidFill>
                  <a:srgbClr val="000000"/>
                </a:solidFill>
                <a:latin typeface="Source Sans Pro"/>
              </a:rPr>
              <a:t>other neurological conditions, promoting </a:t>
            </a:r>
            <a:br>
              <a:rPr lang="en-US" sz="2900" dirty="0">
                <a:solidFill>
                  <a:srgbClr val="000000"/>
                </a:solidFill>
                <a:latin typeface="Source Sans Pro"/>
              </a:rPr>
            </a:br>
            <a:r>
              <a:rPr lang="en-US" sz="2900" dirty="0">
                <a:solidFill>
                  <a:srgbClr val="000000"/>
                </a:solidFill>
                <a:latin typeface="Source Sans Pro"/>
              </a:rPr>
              <a:t>participation and enjoyment. </a:t>
            </a:r>
          </a:p>
          <a:p>
            <a:pPr marL="345438" lvl="1" algn="l">
              <a:lnSpc>
                <a:spcPts val="5119"/>
              </a:lnSpc>
            </a:pPr>
            <a:endParaRPr lang="en-US" sz="2900" dirty="0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5119"/>
              </a:lnSpc>
            </a:pPr>
            <a:r>
              <a:rPr lang="en-US" sz="2900" dirty="0">
                <a:solidFill>
                  <a:srgbClr val="000000"/>
                </a:solidFill>
                <a:latin typeface="Source Sans Pro"/>
              </a:rPr>
              <a:t>CPSARA creates a community for athletes and </a:t>
            </a:r>
            <a:br>
              <a:rPr lang="en-US" sz="2900" dirty="0">
                <a:solidFill>
                  <a:srgbClr val="000000"/>
                </a:solidFill>
                <a:latin typeface="Source Sans Pro"/>
              </a:rPr>
            </a:br>
            <a:r>
              <a:rPr lang="en-US" sz="2900" dirty="0">
                <a:solidFill>
                  <a:srgbClr val="000000"/>
                </a:solidFill>
                <a:latin typeface="Source Sans Pro"/>
              </a:rPr>
              <a:t>their families to connect, share experiences, </a:t>
            </a:r>
            <a:br>
              <a:rPr lang="en-US" sz="2900" dirty="0">
                <a:solidFill>
                  <a:srgbClr val="000000"/>
                </a:solidFill>
                <a:latin typeface="Source Sans Pro"/>
              </a:rPr>
            </a:br>
            <a:r>
              <a:rPr lang="en-US" sz="2900" dirty="0">
                <a:solidFill>
                  <a:srgbClr val="000000"/>
                </a:solidFill>
                <a:latin typeface="Source Sans Pro"/>
              </a:rPr>
              <a:t>and support each other on their sporting journeys. 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5C000FC4-0113-A1A4-4A51-4F05AD1AA30C}"/>
              </a:ext>
            </a:extLst>
          </p:cNvPr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6" name="Picture 15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B775C6E3-B7C5-756E-4BA2-F4DA82CC3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03" r="51481"/>
          <a:stretch/>
        </p:blipFill>
        <p:spPr>
          <a:xfrm>
            <a:off x="13296900" y="0"/>
            <a:ext cx="4991100" cy="2046789"/>
          </a:xfrm>
          <a:prstGeom prst="rect">
            <a:avLst/>
          </a:prstGeom>
        </p:spPr>
      </p:pic>
      <p:pic>
        <p:nvPicPr>
          <p:cNvPr id="17" name="Picture 16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FE34F2AC-1233-DB74-3CA9-24A62B111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3021925" y="0"/>
            <a:ext cx="10287000" cy="2046789"/>
          </a:xfrm>
          <a:prstGeom prst="rect">
            <a:avLst/>
          </a:prstGeom>
        </p:spPr>
      </p:pic>
      <p:pic>
        <p:nvPicPr>
          <p:cNvPr id="18" name="Picture 17" descr="A blue and yellow cover with icons&#10;&#10;AI-generated content may be incorrect.">
            <a:extLst>
              <a:ext uri="{FF2B5EF4-FFF2-40B4-BE49-F238E27FC236}">
                <a16:creationId xmlns:a16="http://schemas.microsoft.com/office/drawing/2014/main" id="{159A010B-9275-2E4F-3062-7ECB74EDF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83" b="28621"/>
          <a:stretch/>
        </p:blipFill>
        <p:spPr>
          <a:xfrm>
            <a:off x="0" y="-1"/>
            <a:ext cx="10287000" cy="2046789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4B2E13C-C52D-C7E6-1052-B1A99D1DBD08}"/>
              </a:ext>
            </a:extLst>
          </p:cNvPr>
          <p:cNvSpPr txBox="1"/>
          <p:nvPr/>
        </p:nvSpPr>
        <p:spPr>
          <a:xfrm>
            <a:off x="1028700" y="364807"/>
            <a:ext cx="16230600" cy="114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6399" dirty="0">
                <a:solidFill>
                  <a:srgbClr val="FFFFFF"/>
                </a:solidFill>
                <a:latin typeface="Source Sans Pro Bold"/>
              </a:rPr>
              <a:t>About CPSARA</a:t>
            </a:r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086FDB22-4438-FF65-FC5C-AD7231847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744" b="8368"/>
          <a:stretch/>
        </p:blipFill>
        <p:spPr>
          <a:xfrm>
            <a:off x="8886825" y="3395061"/>
            <a:ext cx="9096375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92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288043" y="359501"/>
            <a:ext cx="16230600" cy="1146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99"/>
              </a:lnSpc>
            </a:pPr>
            <a:r>
              <a:rPr lang="en-US" sz="6399">
                <a:solidFill>
                  <a:srgbClr val="FFFFFF"/>
                </a:solidFill>
                <a:latin typeface="Source Sans Pro Bold"/>
              </a:rPr>
              <a:t>Barriers to Participation </a:t>
            </a:r>
          </a:p>
        </p:txBody>
      </p:sp>
      <p:sp>
        <p:nvSpPr>
          <p:cNvPr id="4" name="Freeform 4"/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288043" y="2404151"/>
            <a:ext cx="13488012" cy="8278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000000"/>
                </a:solidFill>
                <a:latin typeface="Source Sans Pro"/>
              </a:rPr>
              <a:t> 1. Accessibility Issues</a:t>
            </a:r>
          </a:p>
          <a:p>
            <a:pPr marL="535305" lvl="1" indent="-267652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Lack of accessible facilities and venues</a:t>
            </a:r>
          </a:p>
          <a:p>
            <a:pPr marL="535305" lvl="1" indent="-267652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Inadequate transportation option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Source Sans Pro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Source Sans Pro"/>
              </a:rPr>
              <a:t>2. Personal Barriers </a:t>
            </a:r>
          </a:p>
          <a:p>
            <a:pPr marL="535305" lvl="1" indent="-267652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Low self-esteem and confidence</a:t>
            </a:r>
          </a:p>
          <a:p>
            <a:pPr marL="535305" lvl="1" indent="-267652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Fear of injury or further health complications 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Source Sans Pro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Source Sans Pro"/>
              </a:rPr>
              <a:t>3. Training and Coaching</a:t>
            </a:r>
          </a:p>
          <a:p>
            <a:pPr marL="535305" lvl="1" indent="-267652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Shortage of trained coaches</a:t>
            </a:r>
          </a:p>
          <a:p>
            <a:pPr marL="556894" lvl="1" indent="-27844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Inadequate training on how to support people with disability </a:t>
            </a:r>
          </a:p>
          <a:p>
            <a:pPr marL="556894" lvl="1" indent="-27844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Lack of Active co-design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Source Sans Pro"/>
            </a:endParaRPr>
          </a:p>
          <a:p>
            <a:pPr algn="l"/>
            <a:r>
              <a:rPr lang="en-US" sz="2400" dirty="0">
                <a:solidFill>
                  <a:srgbClr val="000000"/>
                </a:solidFill>
                <a:latin typeface="Source Sans Pro"/>
              </a:rPr>
              <a:t>4. Limited Opportunities and programs</a:t>
            </a:r>
          </a:p>
          <a:p>
            <a:pPr marL="556894" lvl="1" indent="-27844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Scarcity of adaptive ports programs and competitions available </a:t>
            </a:r>
          </a:p>
          <a:p>
            <a:pPr marL="556894" lvl="1" indent="-27844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Understanding </a:t>
            </a:r>
            <a:r>
              <a:rPr lang="en-US" sz="2400">
                <a:solidFill>
                  <a:srgbClr val="000000"/>
                </a:solidFill>
                <a:latin typeface="Source Sans Pro"/>
              </a:rPr>
              <a:t>difference between modified </a:t>
            </a:r>
            <a:r>
              <a:rPr lang="en-US" sz="2400" dirty="0">
                <a:solidFill>
                  <a:srgbClr val="000000"/>
                </a:solidFill>
                <a:latin typeface="Source Sans Pro"/>
              </a:rPr>
              <a:t>sport vs disability specific sport</a:t>
            </a:r>
          </a:p>
          <a:p>
            <a:endParaRPr lang="en-US" sz="2400" dirty="0">
              <a:solidFill>
                <a:srgbClr val="000000"/>
              </a:solidFill>
              <a:latin typeface="Source Sans Pro"/>
            </a:endParaRPr>
          </a:p>
          <a:p>
            <a:r>
              <a:rPr lang="en-US" sz="2400" dirty="0">
                <a:solidFill>
                  <a:srgbClr val="000000"/>
                </a:solidFill>
                <a:latin typeface="Source Sans Pro"/>
              </a:rPr>
              <a:t>5. Lack of Awareness</a:t>
            </a:r>
          </a:p>
          <a:p>
            <a:pPr marL="556894" lvl="1" indent="-27844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Insufficient information about available program and opportunities</a:t>
            </a:r>
          </a:p>
          <a:p>
            <a:pPr marL="556894" lvl="1" indent="-27844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Lack of awareness within sporting </a:t>
            </a:r>
            <a:r>
              <a:rPr lang="en-US" sz="2400" dirty="0" err="1">
                <a:solidFill>
                  <a:srgbClr val="000000"/>
                </a:solidFill>
                <a:latin typeface="Source Sans Pro"/>
              </a:rPr>
              <a:t>organisations</a:t>
            </a:r>
            <a:r>
              <a:rPr lang="en-US" sz="2400" dirty="0">
                <a:solidFill>
                  <a:srgbClr val="000000"/>
                </a:solidFill>
                <a:latin typeface="Source Sans Pro"/>
              </a:rPr>
              <a:t> on how to include people with disability.</a:t>
            </a:r>
          </a:p>
          <a:p>
            <a:pPr marL="556894" lvl="1" indent="-278447" algn="l"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  <a:latin typeface="Source Sans Pro"/>
              </a:rPr>
              <a:t>Early intervention from health professional suggestions </a:t>
            </a:r>
            <a:r>
              <a:rPr lang="en-US" sz="2400" dirty="0" err="1">
                <a:solidFill>
                  <a:srgbClr val="000000"/>
                </a:solidFill>
                <a:latin typeface="Source Sans Pro"/>
              </a:rPr>
              <a:t>etc</a:t>
            </a:r>
            <a:endParaRPr lang="en-US" sz="2400" dirty="0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4591"/>
              </a:lnSpc>
            </a:pPr>
            <a:endParaRPr lang="en-US" sz="2400" dirty="0">
              <a:solidFill>
                <a:srgbClr val="000000"/>
              </a:solidFill>
              <a:latin typeface="Source Sans Pr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3" tooltip="https://www.sports.org.au/accessibility-champion"/>
          </p:cNvPr>
          <p:cNvSpPr/>
          <p:nvPr/>
        </p:nvSpPr>
        <p:spPr>
          <a:xfrm>
            <a:off x="6450496" y="2677608"/>
            <a:ext cx="4212214" cy="5740666"/>
          </a:xfrm>
          <a:custGeom>
            <a:avLst/>
            <a:gdLst/>
            <a:ahLst/>
            <a:cxnLst/>
            <a:rect l="l" t="t" r="r" b="b"/>
            <a:pathLst>
              <a:path w="4212214" h="5740666">
                <a:moveTo>
                  <a:pt x="0" y="0"/>
                </a:moveTo>
                <a:lnTo>
                  <a:pt x="4212214" y="0"/>
                </a:lnTo>
                <a:lnTo>
                  <a:pt x="4212214" y="5740666"/>
                </a:lnTo>
                <a:lnTo>
                  <a:pt x="0" y="57406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414111"/>
            <a:ext cx="13934765" cy="1094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FFFFFF"/>
                </a:solidFill>
                <a:latin typeface="Source Sans Pro Bold"/>
              </a:rPr>
              <a:t>Accessibility Champion Course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262909" y="3450023"/>
            <a:ext cx="8779859" cy="4317484"/>
            <a:chOff x="0" y="0"/>
            <a:chExt cx="11706479" cy="5756645"/>
          </a:xfrm>
        </p:grpSpPr>
        <p:sp>
          <p:nvSpPr>
            <p:cNvPr id="6" name="Freeform 6"/>
            <p:cNvSpPr/>
            <p:nvPr/>
          </p:nvSpPr>
          <p:spPr>
            <a:xfrm>
              <a:off x="0" y="348462"/>
              <a:ext cx="5754020" cy="5149848"/>
            </a:xfrm>
            <a:custGeom>
              <a:avLst/>
              <a:gdLst/>
              <a:ahLst/>
              <a:cxnLst/>
              <a:rect l="l" t="t" r="r" b="b"/>
              <a:pathLst>
                <a:path w="5754020" h="5149848">
                  <a:moveTo>
                    <a:pt x="0" y="0"/>
                  </a:moveTo>
                  <a:lnTo>
                    <a:pt x="5754020" y="0"/>
                  </a:lnTo>
                  <a:lnTo>
                    <a:pt x="5754020" y="5149848"/>
                  </a:lnTo>
                  <a:lnTo>
                    <a:pt x="0" y="5149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>
              <a:off x="5949834" y="0"/>
              <a:ext cx="5756645" cy="5756645"/>
            </a:xfrm>
            <a:custGeom>
              <a:avLst/>
              <a:gdLst/>
              <a:ahLst/>
              <a:cxnLst/>
              <a:rect l="l" t="t" r="r" b="b"/>
              <a:pathLst>
                <a:path w="5756645" h="5756645">
                  <a:moveTo>
                    <a:pt x="0" y="0"/>
                  </a:moveTo>
                  <a:lnTo>
                    <a:pt x="5756645" y="0"/>
                  </a:lnTo>
                  <a:lnTo>
                    <a:pt x="5756645" y="5756645"/>
                  </a:lnTo>
                  <a:lnTo>
                    <a:pt x="0" y="57566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AutoShape 8"/>
            <p:cNvSpPr/>
            <p:nvPr/>
          </p:nvSpPr>
          <p:spPr>
            <a:xfrm flipV="1">
              <a:off x="6305714" y="1443843"/>
              <a:ext cx="0" cy="3386459"/>
            </a:xfrm>
            <a:prstGeom prst="line">
              <a:avLst/>
            </a:prstGeom>
            <a:ln w="508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-275752" y="8418274"/>
            <a:ext cx="7895752" cy="5397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dirty="0">
                <a:solidFill>
                  <a:srgbClr val="000000"/>
                </a:solidFill>
                <a:hlinkClick r:id="rId3" tooltip="https://www.sports.org.au/accessibility-champion"/>
              </a:rPr>
              <a:t>www.sports.org.au/accessibility-champion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542032" y="0"/>
            <a:ext cx="3070182" cy="2046788"/>
          </a:xfrm>
          <a:custGeom>
            <a:avLst/>
            <a:gdLst/>
            <a:ahLst/>
            <a:cxnLst/>
            <a:rect l="l" t="t" r="r" b="b"/>
            <a:pathLst>
              <a:path w="3070182" h="2046788">
                <a:moveTo>
                  <a:pt x="0" y="0"/>
                </a:moveTo>
                <a:lnTo>
                  <a:pt x="3070182" y="0"/>
                </a:lnTo>
                <a:lnTo>
                  <a:pt x="3070182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2" name="Picture 11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9C1F9A9-4C07-0E61-58D7-83DB63D32D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04" y="2460898"/>
            <a:ext cx="5740665" cy="57406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557248" y="7852038"/>
            <a:ext cx="2704232" cy="2040507"/>
            <a:chOff x="0" y="0"/>
            <a:chExt cx="3605642" cy="2720675"/>
          </a:xfrm>
        </p:grpSpPr>
        <p:sp>
          <p:nvSpPr>
            <p:cNvPr id="3" name="Freeform 3"/>
            <p:cNvSpPr/>
            <p:nvPr/>
          </p:nvSpPr>
          <p:spPr>
            <a:xfrm rot="2019105">
              <a:off x="2682084" y="1265805"/>
              <a:ext cx="951208" cy="187863"/>
            </a:xfrm>
            <a:custGeom>
              <a:avLst/>
              <a:gdLst/>
              <a:ahLst/>
              <a:cxnLst/>
              <a:rect l="l" t="t" r="r" b="b"/>
              <a:pathLst>
                <a:path w="951208" h="187863">
                  <a:moveTo>
                    <a:pt x="0" y="0"/>
                  </a:moveTo>
                  <a:lnTo>
                    <a:pt x="951208" y="0"/>
                  </a:lnTo>
                  <a:lnTo>
                    <a:pt x="951208" y="187864"/>
                  </a:lnTo>
                  <a:lnTo>
                    <a:pt x="0" y="187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4000"/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Freeform 4"/>
            <p:cNvSpPr/>
            <p:nvPr/>
          </p:nvSpPr>
          <p:spPr>
            <a:xfrm rot="-5486352">
              <a:off x="-294463" y="531593"/>
              <a:ext cx="1317218" cy="260151"/>
            </a:xfrm>
            <a:custGeom>
              <a:avLst/>
              <a:gdLst/>
              <a:ahLst/>
              <a:cxnLst/>
              <a:rect l="l" t="t" r="r" b="b"/>
              <a:pathLst>
                <a:path w="1317218" h="260151">
                  <a:moveTo>
                    <a:pt x="0" y="0"/>
                  </a:moveTo>
                  <a:lnTo>
                    <a:pt x="1317218" y="0"/>
                  </a:lnTo>
                  <a:lnTo>
                    <a:pt x="1317218" y="260150"/>
                  </a:lnTo>
                  <a:lnTo>
                    <a:pt x="0" y="260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 rot="1458727">
              <a:off x="669711" y="321113"/>
              <a:ext cx="1629219" cy="321771"/>
            </a:xfrm>
            <a:custGeom>
              <a:avLst/>
              <a:gdLst/>
              <a:ahLst/>
              <a:cxnLst/>
              <a:rect l="l" t="t" r="r" b="b"/>
              <a:pathLst>
                <a:path w="1629219" h="321771">
                  <a:moveTo>
                    <a:pt x="0" y="0"/>
                  </a:moveTo>
                  <a:lnTo>
                    <a:pt x="1629219" y="0"/>
                  </a:lnTo>
                  <a:lnTo>
                    <a:pt x="1629219" y="321770"/>
                  </a:lnTo>
                  <a:lnTo>
                    <a:pt x="0" y="321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Freeform 6"/>
            <p:cNvSpPr/>
            <p:nvPr/>
          </p:nvSpPr>
          <p:spPr>
            <a:xfrm rot="-5486352">
              <a:off x="-422217" y="670474"/>
              <a:ext cx="1086163" cy="214517"/>
            </a:xfrm>
            <a:custGeom>
              <a:avLst/>
              <a:gdLst/>
              <a:ahLst/>
              <a:cxnLst/>
              <a:rect l="l" t="t" r="r" b="b"/>
              <a:pathLst>
                <a:path w="1086163" h="214517">
                  <a:moveTo>
                    <a:pt x="0" y="0"/>
                  </a:moveTo>
                  <a:lnTo>
                    <a:pt x="1086164" y="0"/>
                  </a:lnTo>
                  <a:lnTo>
                    <a:pt x="1086164" y="214517"/>
                  </a:lnTo>
                  <a:lnTo>
                    <a:pt x="0" y="2145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Freeform 7"/>
            <p:cNvSpPr/>
            <p:nvPr/>
          </p:nvSpPr>
          <p:spPr>
            <a:xfrm rot="5049350">
              <a:off x="-346908" y="1924340"/>
              <a:ext cx="1303144" cy="268917"/>
            </a:xfrm>
            <a:custGeom>
              <a:avLst/>
              <a:gdLst/>
              <a:ahLst/>
              <a:cxnLst/>
              <a:rect l="l" t="t" r="r" b="b"/>
              <a:pathLst>
                <a:path w="1303144" h="268917">
                  <a:moveTo>
                    <a:pt x="0" y="0"/>
                  </a:moveTo>
                  <a:lnTo>
                    <a:pt x="1303144" y="0"/>
                  </a:lnTo>
                  <a:lnTo>
                    <a:pt x="1303144" y="268917"/>
                  </a:lnTo>
                  <a:lnTo>
                    <a:pt x="0" y="2689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r="-4486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" name="Freeform 8"/>
          <p:cNvSpPr/>
          <p:nvPr/>
        </p:nvSpPr>
        <p:spPr>
          <a:xfrm>
            <a:off x="10389454" y="2927121"/>
            <a:ext cx="7898546" cy="7359879"/>
          </a:xfrm>
          <a:custGeom>
            <a:avLst/>
            <a:gdLst/>
            <a:ahLst/>
            <a:cxnLst/>
            <a:rect l="l" t="t" r="r" b="b"/>
            <a:pathLst>
              <a:path w="7898546" h="7359879">
                <a:moveTo>
                  <a:pt x="0" y="0"/>
                </a:moveTo>
                <a:lnTo>
                  <a:pt x="7898546" y="0"/>
                </a:lnTo>
                <a:lnTo>
                  <a:pt x="7898546" y="7359879"/>
                </a:lnTo>
                <a:lnTo>
                  <a:pt x="0" y="73598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977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28700" y="2610999"/>
            <a:ext cx="11649848" cy="7464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Source Sans Pro Bold"/>
              </a:rPr>
              <a:t>Free</a:t>
            </a:r>
            <a:r>
              <a:rPr lang="en-US" sz="3199">
                <a:solidFill>
                  <a:srgbClr val="000000"/>
                </a:solidFill>
                <a:latin typeface="Source Sans Pro"/>
              </a:rPr>
              <a:t> online user friendly module that was co-designed developed with the Australian Sports Commission.</a:t>
            </a:r>
          </a:p>
          <a:p>
            <a:pPr algn="l">
              <a:lnSpc>
                <a:spcPts val="4479"/>
              </a:lnSpc>
            </a:pPr>
            <a:endParaRPr lang="en-US" sz="3199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The course is all about identifying, upskilling, and supporting </a:t>
            </a:r>
            <a:r>
              <a:rPr lang="en-US" sz="3199" b="1">
                <a:solidFill>
                  <a:srgbClr val="000000"/>
                </a:solidFill>
                <a:latin typeface="Source Sans Pro"/>
              </a:rPr>
              <a:t>grassroots sporting clubs and leisure providers</a:t>
            </a:r>
            <a:r>
              <a:rPr lang="en-US" sz="3199">
                <a:solidFill>
                  <a:srgbClr val="000000"/>
                </a:solidFill>
                <a:latin typeface="Source Sans Pro"/>
              </a:rPr>
              <a:t> to start their accessibility journey. </a:t>
            </a:r>
          </a:p>
          <a:p>
            <a:pPr algn="l">
              <a:lnSpc>
                <a:spcPts val="4479"/>
              </a:lnSpc>
              <a:spcBef>
                <a:spcPct val="0"/>
              </a:spcBef>
            </a:pPr>
            <a:endParaRPr lang="en-US" sz="3199">
              <a:solidFill>
                <a:srgbClr val="000000"/>
              </a:solidFill>
              <a:latin typeface="Source Sans Pro"/>
            </a:endParaRPr>
          </a:p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Some key learnings outcomes will be:</a:t>
            </a:r>
          </a:p>
          <a:p>
            <a:pPr marL="690877" lvl="1" indent="-345439" algn="l">
              <a:lnSpc>
                <a:spcPts val="4479"/>
              </a:lnSpc>
              <a:spcBef>
                <a:spcPct val="0"/>
              </a:spcBef>
              <a:buAutoNum type="arabicPeriod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 Removing the fear </a:t>
            </a:r>
          </a:p>
          <a:p>
            <a:pPr marL="690877" lvl="1" indent="-345439" algn="l">
              <a:lnSpc>
                <a:spcPts val="4479"/>
              </a:lnSpc>
              <a:spcBef>
                <a:spcPct val="0"/>
              </a:spcBef>
              <a:buAutoNum type="arabicPeriod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 Foundational understanding of disability </a:t>
            </a:r>
          </a:p>
          <a:p>
            <a:pPr marL="690877" lvl="1" indent="-345439" algn="l">
              <a:lnSpc>
                <a:spcPts val="4479"/>
              </a:lnSpc>
              <a:spcBef>
                <a:spcPct val="0"/>
              </a:spcBef>
              <a:buAutoNum type="arabicPeriod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 Simple steps to become a more accessible destination </a:t>
            </a:r>
          </a:p>
          <a:p>
            <a:pPr marL="690877" lvl="1" indent="-345439" algn="l">
              <a:lnSpc>
                <a:spcPts val="4479"/>
              </a:lnSpc>
              <a:spcBef>
                <a:spcPct val="0"/>
              </a:spcBef>
              <a:buAutoNum type="arabicPeriod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 The ground up approach to disability accessibility </a:t>
            </a:r>
          </a:p>
          <a:p>
            <a:pPr marL="690877" lvl="1" indent="-345439" algn="l">
              <a:lnSpc>
                <a:spcPts val="4479"/>
              </a:lnSpc>
              <a:spcBef>
                <a:spcPct val="0"/>
              </a:spcBef>
              <a:buAutoNum type="arabicPeriod"/>
            </a:pPr>
            <a:r>
              <a:rPr lang="en-US" sz="3199">
                <a:solidFill>
                  <a:srgbClr val="000000"/>
                </a:solidFill>
                <a:latin typeface="Source Sans Pro"/>
              </a:rPr>
              <a:t> Ongoing support through a bank of resources</a:t>
            </a:r>
            <a:endParaRPr lang="en-US" sz="3199" dirty="0">
              <a:solidFill>
                <a:srgbClr val="000000"/>
              </a:solidFill>
              <a:latin typeface="Source Sans Pro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18288000" cy="2046788"/>
          </a:xfrm>
          <a:custGeom>
            <a:avLst/>
            <a:gdLst/>
            <a:ahLst/>
            <a:cxnLst/>
            <a:rect l="l" t="t" r="r" b="b"/>
            <a:pathLst>
              <a:path w="18288000" h="2046788">
                <a:moveTo>
                  <a:pt x="0" y="0"/>
                </a:moveTo>
                <a:lnTo>
                  <a:pt x="18288000" y="0"/>
                </a:lnTo>
                <a:lnTo>
                  <a:pt x="18288000" y="2046788"/>
                </a:lnTo>
                <a:lnTo>
                  <a:pt x="0" y="2046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4471" b="-72902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1028700" y="430621"/>
            <a:ext cx="16232779" cy="1061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9"/>
              </a:lnSpc>
              <a:spcBef>
                <a:spcPct val="0"/>
              </a:spcBef>
            </a:pPr>
            <a:r>
              <a:rPr lang="en-US" sz="6199">
                <a:solidFill>
                  <a:srgbClr val="FFFFFF"/>
                </a:solidFill>
                <a:latin typeface="Source Sans Pro Bold"/>
              </a:rPr>
              <a:t>What is the Accessibility Champion Course?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C3062A5507342B25CED6F4E0C8368" ma:contentTypeVersion="17" ma:contentTypeDescription="Create a new document." ma:contentTypeScope="" ma:versionID="bcd897dceab4d7737df62e542db5bfa2">
  <xsd:schema xmlns:xsd="http://www.w3.org/2001/XMLSchema" xmlns:xs="http://www.w3.org/2001/XMLSchema" xmlns:p="http://schemas.microsoft.com/office/2006/metadata/properties" xmlns:ns2="dff26ab6-8b5d-4efc-a005-2290b44e5a71" xmlns:ns3="c06ba4ec-42e0-4cce-aadf-6fb42b19c247" targetNamespace="http://schemas.microsoft.com/office/2006/metadata/properties" ma:root="true" ma:fieldsID="fb2c633ff3749fb0d4a8a145965a3c3f" ns2:_="" ns3:_="">
    <xsd:import namespace="dff26ab6-8b5d-4efc-a005-2290b44e5a71"/>
    <xsd:import namespace="c06ba4ec-42e0-4cce-aadf-6fb42b19c2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f26ab6-8b5d-4efc-a005-2290b44e5a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1871dd5f-d37a-41f7-aede-ff2b5af9b4e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ba4ec-42e0-4cce-aadf-6fb42b19c24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66d5aab-cfbb-4d3d-a2f9-b0b293405574}" ma:internalName="TaxCatchAll" ma:showField="CatchAllData" ma:web="c06ba4ec-42e0-4cce-aadf-6fb42b19c2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ba4ec-42e0-4cce-aadf-6fb42b19c247" xsi:nil="true"/>
    <lcf76f155ced4ddcb4097134ff3c332f xmlns="dff26ab6-8b5d-4efc-a005-2290b44e5a7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48D6D7-4DF3-46D5-B335-59E47EB603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f26ab6-8b5d-4efc-a005-2290b44e5a71"/>
    <ds:schemaRef ds:uri="c06ba4ec-42e0-4cce-aadf-6fb42b19c2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57EF27E-E805-4B0D-A4A9-ABA165C2AB7F}">
  <ds:schemaRefs>
    <ds:schemaRef ds:uri="http://www.w3.org/XML/1998/namespace"/>
    <ds:schemaRef ds:uri="http://purl.org/dc/elements/1.1/"/>
    <ds:schemaRef ds:uri="http://schemas.microsoft.com/office/2006/documentManagement/types"/>
    <ds:schemaRef ds:uri="dff26ab6-8b5d-4efc-a005-2290b44e5a71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c06ba4ec-42e0-4cce-aadf-6fb42b19c24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70EA57B-D2C7-4A01-9297-AA4341AAB1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1083</Words>
  <Application>Microsoft Office PowerPoint</Application>
  <PresentationFormat>Custom</PresentationFormat>
  <Paragraphs>173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Source Sans Pro</vt:lpstr>
      <vt:lpstr>Aptos</vt:lpstr>
      <vt:lpstr>Source Sans Pro Bold</vt:lpstr>
      <vt:lpstr>avenir-lt-w01_35-light1475496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Abilities Unleashed Workshop - Townsville</dc:title>
  <dc:creator>Kristy Rohrer</dc:creator>
  <cp:lastModifiedBy>Rae Anderson</cp:lastModifiedBy>
  <cp:revision>4</cp:revision>
  <dcterms:created xsi:type="dcterms:W3CDTF">2006-08-16T00:00:00Z</dcterms:created>
  <dcterms:modified xsi:type="dcterms:W3CDTF">2025-03-28T03:18:50Z</dcterms:modified>
  <dc:identifier>DAGGeGK6bWk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0x010100AA5C3062A5507342B25CED6F4E0C8368</vt:lpwstr>
  </property>
</Properties>
</file>